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8" r:id="rId1"/>
  </p:sldMasterIdLst>
  <p:notesMasterIdLst>
    <p:notesMasterId r:id="rId33"/>
  </p:notesMasterIdLst>
  <p:sldIdLst>
    <p:sldId id="256" r:id="rId2"/>
    <p:sldId id="257" r:id="rId3"/>
    <p:sldId id="258" r:id="rId4"/>
    <p:sldId id="259" r:id="rId5"/>
    <p:sldId id="260" r:id="rId6"/>
    <p:sldId id="282" r:id="rId7"/>
    <p:sldId id="277" r:id="rId8"/>
    <p:sldId id="284" r:id="rId9"/>
    <p:sldId id="261" r:id="rId10"/>
    <p:sldId id="285" r:id="rId11"/>
    <p:sldId id="286" r:id="rId12"/>
    <p:sldId id="287" r:id="rId13"/>
    <p:sldId id="263" r:id="rId14"/>
    <p:sldId id="262" r:id="rId15"/>
    <p:sldId id="288" r:id="rId16"/>
    <p:sldId id="289" r:id="rId17"/>
    <p:sldId id="266" r:id="rId18"/>
    <p:sldId id="267" r:id="rId19"/>
    <p:sldId id="268" r:id="rId20"/>
    <p:sldId id="269" r:id="rId21"/>
    <p:sldId id="290" r:id="rId22"/>
    <p:sldId id="276" r:id="rId23"/>
    <p:sldId id="278" r:id="rId24"/>
    <p:sldId id="291" r:id="rId25"/>
    <p:sldId id="270" r:id="rId26"/>
    <p:sldId id="292" r:id="rId27"/>
    <p:sldId id="271" r:id="rId28"/>
    <p:sldId id="279" r:id="rId29"/>
    <p:sldId id="293" r:id="rId30"/>
    <p:sldId id="274" r:id="rId31"/>
    <p:sldId id="275" r:id="rId32"/>
  </p:sldIdLst>
  <p:sldSz cx="18288000" cy="10287000"/>
  <p:notesSz cx="6858000" cy="9144000"/>
  <p:embeddedFontLst>
    <p:embeddedFont>
      <p:font typeface="Corbel" panose="020B0503020204020204" pitchFamily="3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8" userDrawn="1">
          <p15:clr>
            <a:srgbClr val="A4A3A4"/>
          </p15:clr>
        </p15:guide>
        <p15:guide id="2" pos="28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947" autoAdjust="0"/>
  </p:normalViewPr>
  <p:slideViewPr>
    <p:cSldViewPr showGuides="1">
      <p:cViewPr>
        <p:scale>
          <a:sx n="62" d="100"/>
          <a:sy n="62" d="100"/>
        </p:scale>
        <p:origin x="274" y="86"/>
      </p:cViewPr>
      <p:guideLst>
        <p:guide orient="horz" pos="2168"/>
        <p:guide pos="284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44D23-790D-4E7B-B7CE-D47A40D947AD}" type="datetimeFigureOut">
              <a:rPr lang="en-US" smtClean="0"/>
              <a:t>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B04DC-E1C3-417A-BEF5-2E707AD51DD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2B04DC-E1C3-417A-BEF5-2E707AD51DDD}"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819150" y="-7144"/>
            <a:ext cx="7522368" cy="10294145"/>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4392602" y="2070103"/>
            <a:ext cx="12861933" cy="3924299"/>
          </a:xfrm>
        </p:spPr>
        <p:txBody>
          <a:bodyPr anchor="b">
            <a:normAutofit/>
          </a:bodyPr>
          <a:lstStyle>
            <a:lvl1pPr algn="r">
              <a:defRPr sz="9000">
                <a:effectLst/>
              </a:defRPr>
            </a:lvl1pPr>
          </a:lstStyle>
          <a:p>
            <a:r>
              <a:rPr lang="en-US"/>
              <a:t>Click to edit Master title style</a:t>
            </a:r>
            <a:endParaRPr lang="en-US" dirty="0"/>
          </a:p>
        </p:txBody>
      </p:sp>
      <p:sp>
        <p:nvSpPr>
          <p:cNvPr id="3" name="Subtitle 2"/>
          <p:cNvSpPr>
            <a:spLocks noGrp="1"/>
          </p:cNvSpPr>
          <p:nvPr>
            <p:ph type="subTitle" idx="1"/>
          </p:nvPr>
        </p:nvSpPr>
        <p:spPr>
          <a:xfrm>
            <a:off x="6773066" y="5994401"/>
            <a:ext cx="10481468" cy="2082801"/>
          </a:xfrm>
        </p:spPr>
        <p:txBody>
          <a:bodyPr anchor="t">
            <a:normAutofit/>
          </a:bodyPr>
          <a:lstStyle>
            <a:lvl1pPr marL="0" indent="0" algn="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1/5/2026</a:t>
            </a:fld>
            <a:endParaRPr lang="en-US"/>
          </a:p>
        </p:txBody>
      </p:sp>
      <p:sp>
        <p:nvSpPr>
          <p:cNvPr id="5" name="Footer Placeholder 4"/>
          <p:cNvSpPr>
            <a:spLocks noGrp="1"/>
          </p:cNvSpPr>
          <p:nvPr>
            <p:ph type="ftr" sz="quarter" idx="11"/>
          </p:nvPr>
        </p:nvSpPr>
        <p:spPr>
          <a:xfrm>
            <a:off x="7998618" y="8824913"/>
            <a:ext cx="6486066" cy="547688"/>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427106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7" y="7099298"/>
            <a:ext cx="15028067"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9018" y="1398168"/>
            <a:ext cx="12338916" cy="474746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2226467" y="7949405"/>
            <a:ext cx="15028067"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970963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1028700"/>
            <a:ext cx="15028067" cy="4572000"/>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226469" y="6515100"/>
            <a:ext cx="15028070" cy="2171700"/>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92504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3655217" y="5143499"/>
            <a:ext cx="12799223" cy="571500"/>
          </a:xfrm>
        </p:spPr>
        <p:txBody>
          <a:bodyPr anchor="ctr">
            <a:normAutofit/>
          </a:bodyPr>
          <a:lstStyle>
            <a:lvl1pPr marL="0" indent="0">
              <a:buFontTx/>
              <a:buNone/>
              <a:defRPr sz="27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2226467" y="6515100"/>
            <a:ext cx="15028067" cy="2171700"/>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680759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226470" y="4962872"/>
            <a:ext cx="15028064" cy="2203200"/>
          </a:xfrm>
        </p:spPr>
        <p:txBody>
          <a:bodyPr anchor="b">
            <a:normAutofit/>
          </a:bodyPr>
          <a:lstStyle>
            <a:lvl1pPr algn="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226468" y="7166072"/>
            <a:ext cx="15028065" cy="1290600"/>
          </a:xfrm>
        </p:spPr>
        <p:txBody>
          <a:bodyPr anchor="t">
            <a:normAutofit/>
          </a:bodyPr>
          <a:lstStyle>
            <a:lvl1pPr marL="0" indent="0" algn="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0752026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226470" y="5829300"/>
            <a:ext cx="15028065" cy="1333500"/>
          </a:xfrm>
        </p:spPr>
        <p:txBody>
          <a:bodyPr vert="horz" lIns="91440" tIns="45720" rIns="91440" bIns="45720" rtlCol="0" anchor="b">
            <a:normAutofit/>
          </a:bodyPr>
          <a:lstStyle>
            <a:lvl1pPr algn="r">
              <a:buNone/>
              <a:defRPr lang="en-US" sz="36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226468" y="7162800"/>
            <a:ext cx="15028065" cy="1524000"/>
          </a:xfrm>
        </p:spPr>
        <p:txBody>
          <a:bodyPr anchor="t">
            <a:normAutofit/>
          </a:bodyPr>
          <a:lstStyle>
            <a:lvl1pPr marL="0" indent="0" algn="r">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691783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226470" y="1028701"/>
            <a:ext cx="15028068" cy="409098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226469" y="5257800"/>
            <a:ext cx="15028070"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226467" y="6515100"/>
            <a:ext cx="15028070"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962918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0054021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598983" y="1028700"/>
            <a:ext cx="2655554" cy="7658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26468" y="1028700"/>
            <a:ext cx="12029613" cy="76581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336264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900614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58419" y="4000498"/>
            <a:ext cx="13396121" cy="3165573"/>
          </a:xfrm>
        </p:spPr>
        <p:txBody>
          <a:bodyPr anchor="b"/>
          <a:lstStyle>
            <a:lvl1pPr algn="r">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3858417" y="7166072"/>
            <a:ext cx="13396122" cy="1290600"/>
          </a:xfrm>
        </p:spPr>
        <p:txBody>
          <a:bodyPr anchor="t">
            <a:normAutofit/>
          </a:bodyPr>
          <a:lstStyle>
            <a:lvl1pPr marL="0" indent="0" algn="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649359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26467" y="1028701"/>
            <a:ext cx="15028070" cy="26288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26469" y="4000499"/>
            <a:ext cx="7342583" cy="4686302"/>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911951" y="4000500"/>
            <a:ext cx="7342584" cy="4686300"/>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802760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658269" y="3987800"/>
            <a:ext cx="6910782" cy="864393"/>
          </a:xfrm>
        </p:spPr>
        <p:txBody>
          <a:bodyPr anchor="b">
            <a:noAutofit/>
          </a:bodyPr>
          <a:lstStyle>
            <a:lvl1pPr marL="0" indent="0">
              <a:buNone/>
              <a:defRPr sz="4200" b="0">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226467" y="5003006"/>
            <a:ext cx="7342584" cy="3683793"/>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320731" y="4000500"/>
            <a:ext cx="6933806" cy="864393"/>
          </a:xfrm>
        </p:spPr>
        <p:txBody>
          <a:bodyPr anchor="b">
            <a:noAutofit/>
          </a:bodyPr>
          <a:lstStyle>
            <a:lvl1pPr marL="0" indent="0">
              <a:buNone/>
              <a:defRPr sz="4200" b="0">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911951" y="5003006"/>
            <a:ext cx="7342584" cy="3683793"/>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202544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537544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329391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2400300"/>
            <a:ext cx="5323682"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7893050" y="1028699"/>
            <a:ext cx="9361485" cy="7658102"/>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26469" y="4457700"/>
            <a:ext cx="5323682" cy="2743200"/>
          </a:xfrm>
        </p:spPr>
        <p:txBody>
          <a:bodyPr>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90747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4086" y="2628899"/>
            <a:ext cx="8139237" cy="2057400"/>
          </a:xfrm>
        </p:spPr>
        <p:txBody>
          <a:bodyPr anchor="b">
            <a:normAutofit/>
          </a:bodyPr>
          <a:lstStyle>
            <a:lvl1pPr algn="ctr">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392023" y="1371600"/>
            <a:ext cx="4921461" cy="6858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2224086" y="4686299"/>
            <a:ext cx="8139237" cy="2743200"/>
          </a:xfrm>
        </p:spPr>
        <p:txBody>
          <a:bodyPr>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15557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226219" y="1"/>
            <a:ext cx="3655220" cy="10287002"/>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2226467" y="1028701"/>
            <a:ext cx="15028070" cy="26288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26466" y="4000499"/>
            <a:ext cx="15028070" cy="468630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598984" y="8824913"/>
            <a:ext cx="1714500" cy="54768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t>1/5/2026</a:t>
            </a:fld>
            <a:endParaRPr lang="en-US"/>
          </a:p>
        </p:txBody>
      </p:sp>
      <p:sp>
        <p:nvSpPr>
          <p:cNvPr id="5" name="Footer Placeholder 4"/>
          <p:cNvSpPr>
            <a:spLocks noGrp="1"/>
          </p:cNvSpPr>
          <p:nvPr>
            <p:ph type="ftr" sz="quarter" idx="3"/>
          </p:nvPr>
        </p:nvSpPr>
        <p:spPr>
          <a:xfrm>
            <a:off x="3858419" y="8824913"/>
            <a:ext cx="10626266" cy="547688"/>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6427785" y="8824913"/>
            <a:ext cx="826751" cy="54768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1425297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ftr="0" dt="0"/>
  <p:txStyles>
    <p:titleStyle>
      <a:lvl1pPr algn="ctr" defTabSz="6858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lumMod val="75000"/>
          </a:schemeClr>
        </a:buClr>
        <a:buSzPct val="145000"/>
        <a:buFont typeface="Arial"/>
        <a:buChar char="•"/>
        <a:defRPr sz="3600" kern="1200" cap="none">
          <a:solidFill>
            <a:schemeClr val="tx1"/>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lumMod val="75000"/>
          </a:schemeClr>
        </a:buClr>
        <a:buSzPct val="145000"/>
        <a:buFont typeface="Arial"/>
        <a:buChar char="•"/>
        <a:defRPr sz="3000" kern="1200" cap="none">
          <a:solidFill>
            <a:schemeClr val="tx1"/>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lumMod val="75000"/>
          </a:schemeClr>
        </a:buClr>
        <a:buSzPct val="145000"/>
        <a:buFont typeface="Arial"/>
        <a:buChar char="•"/>
        <a:defRPr sz="2700" kern="1200" cap="none">
          <a:solidFill>
            <a:schemeClr val="tx1"/>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lumMod val="75000"/>
          </a:schemeClr>
        </a:buClr>
        <a:buSzPct val="145000"/>
        <a:buFont typeface="Arial"/>
        <a:buChar char="•"/>
        <a:defRPr sz="2400" kern="1200" cap="none">
          <a:solidFill>
            <a:schemeClr val="tx1"/>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73100" y="3317875"/>
            <a:ext cx="17490440" cy="2282676"/>
          </a:xfrm>
          <a:prstGeom prst="rect">
            <a:avLst/>
          </a:prstGeom>
        </p:spPr>
        <p:txBody>
          <a:bodyPr wrap="square" lIns="0" tIns="0" rIns="0" bIns="0" rtlCol="0" anchor="t">
            <a:spAutoFit/>
          </a:bodyPr>
          <a:lstStyle/>
          <a:p>
            <a:pPr algn="ctr">
              <a:lnSpc>
                <a:spcPts val="8850"/>
              </a:lnSpc>
            </a:pPr>
            <a:r>
              <a:rPr lang="en-US" altLang="en-US" sz="8000" b="1" dirty="0">
                <a:solidFill>
                  <a:schemeClr val="tx1"/>
                </a:solidFill>
                <a:latin typeface="Times New Roman" panose="02020603050405020304" pitchFamily="18" charset="0"/>
                <a:ea typeface="Agrandir Bold" panose="00000800000000000000"/>
                <a:cs typeface="Times New Roman" panose="02020603050405020304" pitchFamily="18" charset="0"/>
                <a:sym typeface="Agrandir Bold" panose="00000800000000000000"/>
              </a:rPr>
              <a:t>XÂY DỰNG ỨNG DỤNG QUẢN LÍ SIÊU THỊ MINI</a:t>
            </a:r>
          </a:p>
        </p:txBody>
      </p:sp>
      <p:sp>
        <p:nvSpPr>
          <p:cNvPr id="7" name="Freeform 7"/>
          <p:cNvSpPr/>
          <p:nvPr/>
        </p:nvSpPr>
        <p:spPr>
          <a:xfrm flipH="1">
            <a:off x="13994684" y="7564969"/>
            <a:ext cx="1229830" cy="364337"/>
          </a:xfrm>
          <a:custGeom>
            <a:avLst/>
            <a:gdLst/>
            <a:ahLst/>
            <a:cxnLst/>
            <a:rect l="l" t="t" r="r" b="b"/>
            <a:pathLst>
              <a:path w="1229830" h="364337">
                <a:moveTo>
                  <a:pt x="1229830" y="0"/>
                </a:moveTo>
                <a:lnTo>
                  <a:pt x="0" y="0"/>
                </a:lnTo>
                <a:lnTo>
                  <a:pt x="0" y="364337"/>
                </a:lnTo>
                <a:lnTo>
                  <a:pt x="1229830" y="364337"/>
                </a:lnTo>
                <a:lnTo>
                  <a:pt x="122983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36788" y="136788"/>
            <a:ext cx="1783825" cy="1783825"/>
          </a:xfrm>
          <a:custGeom>
            <a:avLst/>
            <a:gdLst/>
            <a:ahLst/>
            <a:cxnLst/>
            <a:rect l="l" t="t" r="r" b="b"/>
            <a:pathLst>
              <a:path w="1783825" h="1783825">
                <a:moveTo>
                  <a:pt x="0" y="0"/>
                </a:moveTo>
                <a:lnTo>
                  <a:pt x="1783824" y="0"/>
                </a:lnTo>
                <a:lnTo>
                  <a:pt x="1783824" y="1783824"/>
                </a:lnTo>
                <a:lnTo>
                  <a:pt x="0" y="1783824"/>
                </a:lnTo>
                <a:lnTo>
                  <a:pt x="0" y="0"/>
                </a:lnTo>
                <a:close/>
              </a:path>
            </a:pathLst>
          </a:custGeom>
          <a:blipFill>
            <a:blip r:embed="rId5"/>
            <a:stretch>
              <a:fillRect/>
            </a:stretch>
          </a:blipFill>
        </p:spPr>
      </p:sp>
      <p:grpSp>
        <p:nvGrpSpPr>
          <p:cNvPr id="9" name="Group 9"/>
          <p:cNvGrpSpPr/>
          <p:nvPr/>
        </p:nvGrpSpPr>
        <p:grpSpPr>
          <a:xfrm>
            <a:off x="7696200" y="7564969"/>
            <a:ext cx="10467340" cy="2074331"/>
            <a:chOff x="0" y="0"/>
            <a:chExt cx="2390574" cy="445980"/>
          </a:xfrm>
        </p:grpSpPr>
        <p:sp>
          <p:nvSpPr>
            <p:cNvPr id="10" name="Freeform 10"/>
            <p:cNvSpPr/>
            <p:nvPr/>
          </p:nvSpPr>
          <p:spPr>
            <a:xfrm>
              <a:off x="0" y="0"/>
              <a:ext cx="2390574" cy="445980"/>
            </a:xfrm>
            <a:custGeom>
              <a:avLst/>
              <a:gdLst/>
              <a:ahLst/>
              <a:cxnLst/>
              <a:rect l="l" t="t" r="r" b="b"/>
              <a:pathLst>
                <a:path w="2390574" h="445980">
                  <a:moveTo>
                    <a:pt x="2187374" y="0"/>
                  </a:moveTo>
                  <a:cubicBezTo>
                    <a:pt x="2299598" y="0"/>
                    <a:pt x="2390574" y="99836"/>
                    <a:pt x="2390574" y="222990"/>
                  </a:cubicBezTo>
                  <a:cubicBezTo>
                    <a:pt x="2390574" y="346144"/>
                    <a:pt x="2299598" y="445980"/>
                    <a:pt x="2187374" y="445980"/>
                  </a:cubicBezTo>
                  <a:lnTo>
                    <a:pt x="203200" y="445980"/>
                  </a:lnTo>
                  <a:cubicBezTo>
                    <a:pt x="90976" y="445980"/>
                    <a:pt x="0" y="346144"/>
                    <a:pt x="0" y="222990"/>
                  </a:cubicBezTo>
                  <a:cubicBezTo>
                    <a:pt x="0" y="99836"/>
                    <a:pt x="90976" y="0"/>
                    <a:pt x="203200" y="0"/>
                  </a:cubicBezTo>
                  <a:close/>
                </a:path>
              </a:pathLst>
            </a:custGeom>
            <a:solidFill>
              <a:srgbClr val="FFFFFF"/>
            </a:solidFill>
            <a:ln w="38100" cap="sq">
              <a:solidFill>
                <a:srgbClr val="000000"/>
              </a:solidFill>
              <a:prstDash val="solid"/>
              <a:miter/>
            </a:ln>
          </p:spPr>
        </p:sp>
        <p:sp>
          <p:nvSpPr>
            <p:cNvPr id="11" name="TextBox 11"/>
            <p:cNvSpPr txBox="1"/>
            <p:nvPr/>
          </p:nvSpPr>
          <p:spPr>
            <a:xfrm>
              <a:off x="0" y="-38100"/>
              <a:ext cx="2390574" cy="484080"/>
            </a:xfrm>
            <a:prstGeom prst="rect">
              <a:avLst/>
            </a:prstGeom>
          </p:spPr>
          <p:txBody>
            <a:bodyPr lIns="50800" tIns="50800" rIns="50800" bIns="50800" rtlCol="0" anchor="ctr"/>
            <a:lstStyle/>
            <a:p>
              <a:pPr algn="ctr">
                <a:lnSpc>
                  <a:spcPts val="2660"/>
                </a:lnSpc>
              </a:pPr>
              <a:endParaRPr>
                <a:solidFill>
                  <a:schemeClr val="tx1"/>
                </a:solidFill>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7246223" y="313560"/>
            <a:ext cx="3366448" cy="715140"/>
            <a:chOff x="0" y="0"/>
            <a:chExt cx="1664658" cy="353626"/>
          </a:xfrm>
          <a:gradFill>
            <a:gsLst>
              <a:gs pos="50000">
                <a:schemeClr val="accent3"/>
              </a:gs>
              <a:gs pos="0">
                <a:schemeClr val="accent3">
                  <a:lumMod val="25000"/>
                  <a:lumOff val="75000"/>
                </a:schemeClr>
              </a:gs>
              <a:gs pos="100000">
                <a:schemeClr val="accent3">
                  <a:lumMod val="85000"/>
                </a:schemeClr>
              </a:gs>
            </a:gsLst>
            <a:lin ang="5400000" scaled="1"/>
          </a:gradFill>
        </p:grpSpPr>
        <p:sp>
          <p:nvSpPr>
            <p:cNvPr id="13" name="Freeform 13"/>
            <p:cNvSpPr/>
            <p:nvPr/>
          </p:nvSpPr>
          <p:spPr>
            <a:xfrm>
              <a:off x="0" y="0"/>
              <a:ext cx="1664657" cy="353626"/>
            </a:xfrm>
            <a:custGeom>
              <a:avLst/>
              <a:gdLst/>
              <a:ahLst/>
              <a:cxnLst/>
              <a:rect l="l" t="t" r="r" b="b"/>
              <a:pathLst>
                <a:path w="1664657" h="353626">
                  <a:moveTo>
                    <a:pt x="1461457" y="0"/>
                  </a:moveTo>
                  <a:cubicBezTo>
                    <a:pt x="1573682" y="0"/>
                    <a:pt x="1664657" y="79162"/>
                    <a:pt x="1664657" y="176813"/>
                  </a:cubicBezTo>
                  <a:cubicBezTo>
                    <a:pt x="1664657" y="274464"/>
                    <a:pt x="1573682" y="353626"/>
                    <a:pt x="1461457" y="353626"/>
                  </a:cubicBezTo>
                  <a:lnTo>
                    <a:pt x="203200" y="353626"/>
                  </a:lnTo>
                  <a:cubicBezTo>
                    <a:pt x="90976" y="353626"/>
                    <a:pt x="0" y="274464"/>
                    <a:pt x="0" y="176813"/>
                  </a:cubicBezTo>
                  <a:cubicBezTo>
                    <a:pt x="0" y="79162"/>
                    <a:pt x="90976" y="0"/>
                    <a:pt x="203200" y="0"/>
                  </a:cubicBezTo>
                  <a:close/>
                </a:path>
              </a:pathLst>
            </a:custGeom>
            <a:grpFill/>
            <a:ln cap="sq">
              <a:noFill/>
              <a:prstDash val="solid"/>
              <a:miter/>
            </a:ln>
          </p:spPr>
        </p:sp>
        <p:sp>
          <p:nvSpPr>
            <p:cNvPr id="14" name="TextBox 14"/>
            <p:cNvSpPr txBox="1"/>
            <p:nvPr/>
          </p:nvSpPr>
          <p:spPr>
            <a:xfrm>
              <a:off x="0" y="-38100"/>
              <a:ext cx="1664658" cy="391726"/>
            </a:xfrm>
            <a:prstGeom prst="rect">
              <a:avLst/>
            </a:prstGeom>
            <a:grpFill/>
          </p:spPr>
          <p:txBody>
            <a:bodyPr lIns="50800" tIns="50800" rIns="50800" bIns="50800" rtlCol="0" anchor="ctr"/>
            <a:lstStyle/>
            <a:p>
              <a:pPr algn="ctr">
                <a:lnSpc>
                  <a:spcPts val="2660"/>
                </a:lnSpc>
              </a:pPr>
              <a:endParaRPr>
                <a:solidFill>
                  <a:schemeClr val="tx1"/>
                </a:solidFill>
              </a:endParaRPr>
            </a:p>
          </p:txBody>
        </p:sp>
      </p:grpSp>
      <p:sp>
        <p:nvSpPr>
          <p:cNvPr id="15" name="TextBox 15"/>
          <p:cNvSpPr txBox="1"/>
          <p:nvPr/>
        </p:nvSpPr>
        <p:spPr>
          <a:xfrm>
            <a:off x="8919064" y="8057362"/>
            <a:ext cx="5500901" cy="996315"/>
          </a:xfrm>
          <a:prstGeom prst="rect">
            <a:avLst/>
          </a:prstGeom>
        </p:spPr>
        <p:txBody>
          <a:bodyPr lIns="0" tIns="0" rIns="0" bIns="0" rtlCol="0" anchor="t">
            <a:spAutoFit/>
          </a:bodyPr>
          <a:lstStyle/>
          <a:p>
            <a:pPr algn="ctr">
              <a:lnSpc>
                <a:spcPts val="3885"/>
              </a:lnSpc>
              <a:spcBef>
                <a:spcPct val="0"/>
              </a:spcBef>
            </a:pPr>
            <a:r>
              <a:rPr lang="en-US" sz="2775"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GVHD: </a:t>
            </a:r>
            <a:r>
              <a:rPr lang="en-US" sz="2775"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ThS</a:t>
            </a:r>
            <a:r>
              <a:rPr lang="en-US" sz="2775"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r>
              <a:rPr lang="en-US" sz="2775" b="1" dirty="0" err="1">
                <a:latin typeface="Times New Roman" panose="02020603050405020304" pitchFamily="18" charset="0"/>
                <a:ea typeface="Canva Sans Bold" panose="020B0803030501040103"/>
                <a:cs typeface="Times New Roman" panose="02020603050405020304" pitchFamily="18" charset="0"/>
                <a:sym typeface="Canva Sans Bold" panose="020B0803030501040103"/>
              </a:rPr>
              <a:t>Trần</a:t>
            </a:r>
            <a:r>
              <a:rPr lang="en-US" sz="2775" b="1" dirty="0">
                <a:latin typeface="Times New Roman" panose="02020603050405020304" pitchFamily="18" charset="0"/>
                <a:ea typeface="Canva Sans Bold" panose="020B0803030501040103"/>
                <a:cs typeface="Times New Roman" panose="02020603050405020304" pitchFamily="18" charset="0"/>
                <a:sym typeface="Canva Sans Bold" panose="020B0803030501040103"/>
              </a:rPr>
              <a:t> Văn Nam</a:t>
            </a:r>
            <a:r>
              <a:rPr lang="en-US" sz="2775"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p>
          <a:p>
            <a:pPr algn="ctr">
              <a:lnSpc>
                <a:spcPts val="3885"/>
              </a:lnSpc>
              <a:spcBef>
                <a:spcPct val="0"/>
              </a:spcBef>
            </a:pPr>
            <a:endParaRPr lang="en-US" sz="2775"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sp>
        <p:nvSpPr>
          <p:cNvPr id="16" name="AutoShape 16"/>
          <p:cNvSpPr/>
          <p:nvPr/>
        </p:nvSpPr>
        <p:spPr>
          <a:xfrm>
            <a:off x="14419965" y="7929306"/>
            <a:ext cx="0" cy="791050"/>
          </a:xfrm>
          <a:prstGeom prst="line">
            <a:avLst/>
          </a:prstGeom>
          <a:ln w="38100" cap="flat">
            <a:solidFill>
              <a:srgbClr val="000000"/>
            </a:solidFill>
            <a:prstDash val="solid"/>
            <a:headEnd type="none" w="sm" len="sm"/>
            <a:tailEnd type="none" w="sm" len="sm"/>
          </a:ln>
        </p:spPr>
      </p:sp>
      <p:sp>
        <p:nvSpPr>
          <p:cNvPr id="17" name="TextBox 17"/>
          <p:cNvSpPr txBox="1"/>
          <p:nvPr/>
        </p:nvSpPr>
        <p:spPr>
          <a:xfrm>
            <a:off x="14609599" y="7663339"/>
            <a:ext cx="2992600" cy="1758302"/>
          </a:xfrm>
          <a:prstGeom prst="rect">
            <a:avLst/>
          </a:prstGeom>
        </p:spPr>
        <p:txBody>
          <a:bodyPr wrap="square" lIns="0" tIns="0" rIns="0" bIns="0" rtlCol="0" anchor="t">
            <a:spAutoFit/>
          </a:bodyPr>
          <a:lstStyle/>
          <a:p>
            <a:pPr algn="l">
              <a:lnSpc>
                <a:spcPts val="3500"/>
              </a:lnSpc>
              <a:spcBef>
                <a:spcPct val="0"/>
              </a:spcBef>
            </a:pPr>
            <a:r>
              <a:rPr lang="vi-VN" altLang="en-US" sz="200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Tên: </a:t>
            </a:r>
            <a:r>
              <a:rPr lang="en-US" altLang="en-US" sz="2000" b="1" dirty="0">
                <a:latin typeface="Times New Roman" panose="02020603050405020304" pitchFamily="18" charset="0"/>
                <a:ea typeface="Canva Sans Bold" panose="020B0803030501040103"/>
                <a:cs typeface="Times New Roman" panose="02020603050405020304" pitchFamily="18" charset="0"/>
                <a:sym typeface="Canva Sans Bold" panose="020B0803030501040103"/>
              </a:rPr>
              <a:t>Phạm Thị Bảo </a:t>
            </a:r>
            <a:r>
              <a:rPr lang="en-US" altLang="en-US" sz="2000" b="1" dirty="0" err="1">
                <a:latin typeface="Times New Roman" panose="02020603050405020304" pitchFamily="18" charset="0"/>
                <a:ea typeface="Canva Sans Bold" panose="020B0803030501040103"/>
                <a:cs typeface="Times New Roman" panose="02020603050405020304" pitchFamily="18" charset="0"/>
                <a:sym typeface="Canva Sans Bold" panose="020B0803030501040103"/>
              </a:rPr>
              <a:t>Trâm</a:t>
            </a:r>
            <a:endParaRPr lang="en-US" altLang="en-US" sz="2000" b="1" dirty="0">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a:p>
            <a:pPr algn="l">
              <a:lnSpc>
                <a:spcPts val="3500"/>
              </a:lnSpc>
              <a:spcBef>
                <a:spcPct val="0"/>
              </a:spcBef>
            </a:pPr>
            <a:r>
              <a:rPr lang="en-US" sz="250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r>
              <a:rPr lang="en-US" sz="200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MSSV: 110123</a:t>
            </a:r>
            <a:r>
              <a:rPr lang="en-US" sz="2000" b="1" dirty="0">
                <a:latin typeface="Times New Roman" panose="02020603050405020304" pitchFamily="18" charset="0"/>
                <a:ea typeface="Canva Sans Bold" panose="020B0803030501040103"/>
                <a:cs typeface="Times New Roman" panose="02020603050405020304" pitchFamily="18" charset="0"/>
                <a:sym typeface="Canva Sans Bold" panose="020B0803030501040103"/>
              </a:rPr>
              <a:t>191</a:t>
            </a:r>
            <a:endParaRPr lang="en-US" sz="200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a:p>
            <a:pPr algn="l">
              <a:lnSpc>
                <a:spcPts val="3500"/>
              </a:lnSpc>
              <a:spcBef>
                <a:spcPct val="0"/>
              </a:spcBef>
            </a:pPr>
            <a:r>
              <a:rPr lang="en-US" sz="200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Lớp</a:t>
            </a:r>
            <a:r>
              <a:rPr lang="en-US" sz="200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r>
              <a:rPr lang="en-US" sz="200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DA23TTD</a:t>
            </a:r>
            <a:r>
              <a:rPr lang="en-US" sz="200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p>
          <a:p>
            <a:pPr algn="l">
              <a:lnSpc>
                <a:spcPts val="3500"/>
              </a:lnSpc>
              <a:spcBef>
                <a:spcPct val="0"/>
              </a:spcBef>
            </a:pPr>
            <a:endParaRPr lang="en-US" sz="250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sp>
        <p:nvSpPr>
          <p:cNvPr id="18" name="TextBox 18"/>
          <p:cNvSpPr txBox="1"/>
          <p:nvPr/>
        </p:nvSpPr>
        <p:spPr>
          <a:xfrm>
            <a:off x="7246223" y="436180"/>
            <a:ext cx="3421777" cy="411716"/>
          </a:xfrm>
          <a:prstGeom prst="rect">
            <a:avLst/>
          </a:prstGeom>
        </p:spPr>
        <p:txBody>
          <a:bodyPr wrap="square" lIns="0" tIns="0" rIns="0" bIns="0" rtlCol="0" anchor="t">
            <a:spAutoFit/>
          </a:bodyPr>
          <a:lstStyle/>
          <a:p>
            <a:pPr algn="ctr">
              <a:lnSpc>
                <a:spcPts val="3500"/>
              </a:lnSpc>
              <a:spcBef>
                <a:spcPct val="0"/>
              </a:spcBef>
            </a:pPr>
            <a:r>
              <a:rPr lang="en-US" sz="250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Tra</a:t>
            </a:r>
            <a:r>
              <a:rPr lang="en-US" sz="250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r>
              <a:rPr lang="en-US" sz="250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Vinh</a:t>
            </a:r>
            <a:r>
              <a:rPr lang="en-US" sz="250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University</a:t>
            </a:r>
          </a:p>
        </p:txBody>
      </p:sp>
      <p:sp>
        <p:nvSpPr>
          <p:cNvPr id="19" name="TextBox 19"/>
          <p:cNvSpPr txBox="1"/>
          <p:nvPr/>
        </p:nvSpPr>
        <p:spPr>
          <a:xfrm>
            <a:off x="7010400" y="6591409"/>
            <a:ext cx="9753600" cy="1205779"/>
          </a:xfrm>
          <a:prstGeom prst="rect">
            <a:avLst/>
          </a:prstGeom>
        </p:spPr>
        <p:txBody>
          <a:bodyPr wrap="square" lIns="0" tIns="0" rIns="0" bIns="0" rtlCol="0" anchor="t">
            <a:spAutoFit/>
          </a:bodyPr>
          <a:lstStyle/>
          <a:p>
            <a:pPr algn="ctr">
              <a:lnSpc>
                <a:spcPts val="4940"/>
              </a:lnSpc>
              <a:spcBef>
                <a:spcPct val="0"/>
              </a:spcBef>
            </a:pPr>
            <a:r>
              <a:rPr lang="vi-VN" sz="3530" i="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Trường Kỹ Thuật và Công nghệ</a:t>
            </a:r>
          </a:p>
          <a:p>
            <a:pPr algn="ctr">
              <a:lnSpc>
                <a:spcPts val="4940"/>
              </a:lnSpc>
              <a:spcBef>
                <a:spcPct val="0"/>
              </a:spcBef>
            </a:pPr>
            <a:endParaRPr lang="vi-VN" sz="3530" i="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endParaRPr>
          </a:p>
        </p:txBody>
      </p:sp>
      <p:sp>
        <p:nvSpPr>
          <p:cNvPr id="21"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solidFill>
                <a:schemeClr val="tx1"/>
              </a:solidFill>
            </a:endParaRPr>
          </a:p>
        </p:txBody>
      </p:sp>
      <p:sp>
        <p:nvSpPr>
          <p:cNvPr id="22" name="Rectangle 2"/>
          <p:cNvSpPr>
            <a:spLocks noChangeArrowheads="1"/>
          </p:cNvSpPr>
          <p:nvPr/>
        </p:nvSpPr>
        <p:spPr bwMode="auto">
          <a:xfrm>
            <a:off x="274186" y="-20974"/>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fade">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fade">
                                      <p:cBhvr>
                                        <p:cTn id="27" dur="500"/>
                                        <p:tgtEl>
                                          <p:spTgt spid="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1" end="1"/>
                                            </p:txEl>
                                          </p:spTgt>
                                        </p:tgtEl>
                                        <p:attrNameLst>
                                          <p:attrName>style.visibility</p:attrName>
                                        </p:attrNameLst>
                                      </p:cBhvr>
                                      <p:to>
                                        <p:strVal val="visible"/>
                                      </p:to>
                                    </p:set>
                                    <p:animEffect transition="in" filter="fade">
                                      <p:cBhvr>
                                        <p:cTn id="32" dur="500"/>
                                        <p:tgtEl>
                                          <p:spTgt spid="17">
                                            <p:txEl>
                                              <p:pRg st="1" end="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animEffect transition="in" filter="fade">
                                      <p:cBhvr>
                                        <p:cTn id="35" dur="500"/>
                                        <p:tgtEl>
                                          <p:spTgt spid="17">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1D97F-3D2C-E642-E5BA-6A8C345451DD}"/>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F8EC05D2-BDB2-AC58-7976-728066D8973B}"/>
              </a:ext>
            </a:extLst>
          </p:cNvPr>
          <p:cNvSpPr txBox="1"/>
          <p:nvPr/>
        </p:nvSpPr>
        <p:spPr>
          <a:xfrm>
            <a:off x="2057400" y="2171700"/>
            <a:ext cx="15869285" cy="8220075"/>
          </a:xfrm>
          <a:prstGeom prst="rect">
            <a:avLst/>
          </a:prstGeom>
        </p:spPr>
        <p:txBody>
          <a:bodyPr wrap="square" lIns="0" tIns="0" rIns="0" bIns="0" rtlCol="0" anchor="t">
            <a:noAutofit/>
          </a:bodyPr>
          <a:lstStyle/>
          <a:p>
            <a:pPr algn="just">
              <a:lnSpc>
                <a:spcPts val="6545"/>
              </a:lnSpc>
            </a:pPr>
            <a:endParaRPr lang="en-US" altLang="en-US" sz="4000" dirty="0">
              <a:solidFill>
                <a:schemeClr val="tx1"/>
              </a:solidFill>
              <a:latin typeface="Times New Roman" panose="02020603050405020304" pitchFamily="18" charset="0"/>
              <a:cs typeface="Times New Roman" panose="02020603050405020304" pitchFamily="18" charset="0"/>
            </a:endParaRPr>
          </a:p>
        </p:txBody>
      </p:sp>
      <p:sp>
        <p:nvSpPr>
          <p:cNvPr id="13" name="Rectangle 4">
            <a:extLst>
              <a:ext uri="{FF2B5EF4-FFF2-40B4-BE49-F238E27FC236}">
                <a16:creationId xmlns:a16="http://schemas.microsoft.com/office/drawing/2014/main" id="{E32E359A-331D-492F-9BAF-81289818B3CA}"/>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solidFill>
                <a:schemeClr val="tx1"/>
              </a:solidFill>
            </a:endParaRPr>
          </a:p>
        </p:txBody>
      </p:sp>
      <p:pic>
        <p:nvPicPr>
          <p:cNvPr id="3" name="Picture 2">
            <a:extLst>
              <a:ext uri="{FF2B5EF4-FFF2-40B4-BE49-F238E27FC236}">
                <a16:creationId xmlns:a16="http://schemas.microsoft.com/office/drawing/2014/main" id="{15D60FBD-496E-F409-8F6D-2E3AF4D1ED88}"/>
              </a:ext>
            </a:extLst>
          </p:cNvPr>
          <p:cNvPicPr>
            <a:picLocks noChangeAspect="1"/>
          </p:cNvPicPr>
          <p:nvPr/>
        </p:nvPicPr>
        <p:blipFill>
          <a:blip r:embed="rId2"/>
          <a:stretch>
            <a:fillRect/>
          </a:stretch>
        </p:blipFill>
        <p:spPr>
          <a:xfrm>
            <a:off x="76201" y="37962"/>
            <a:ext cx="18211799" cy="10253980"/>
          </a:xfrm>
          <a:prstGeom prst="rect">
            <a:avLst/>
          </a:prstGeom>
        </p:spPr>
      </p:pic>
    </p:spTree>
    <p:extLst>
      <p:ext uri="{BB962C8B-B14F-4D97-AF65-F5344CB8AC3E}">
        <p14:creationId xmlns:p14="http://schemas.microsoft.com/office/powerpoint/2010/main" val="425401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ABFCF-638E-CC31-7436-5F5498F5FC5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B6D4B36-EAF4-2CD4-B6B2-AFFD09DA714C}"/>
              </a:ext>
            </a:extLst>
          </p:cNvPr>
          <p:cNvSpPr txBox="1"/>
          <p:nvPr/>
        </p:nvSpPr>
        <p:spPr>
          <a:xfrm>
            <a:off x="2438401" y="342900"/>
            <a:ext cx="7772400" cy="819327"/>
          </a:xfrm>
          <a:prstGeom prst="rect">
            <a:avLst/>
          </a:prstGeom>
        </p:spPr>
        <p:txBody>
          <a:bodyPr wrap="square" lIns="0" tIns="0" rIns="0" bIns="0" rtlCol="0" anchor="t">
            <a:spAutoFit/>
          </a:bodyPr>
          <a:lstStyle/>
          <a:p>
            <a:pPr algn="ctr">
              <a:lnSpc>
                <a:spcPts val="6820"/>
              </a:lnSpc>
            </a:pPr>
            <a:r>
              <a:rPr lang="vi-VN" altLang="en-US" sz="550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2</a:t>
            </a:r>
            <a:r>
              <a:rPr lang="en-US" sz="550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latin typeface="Times New Roman" panose="02020603050405020304" pitchFamily="18" charset="0"/>
                <a:ea typeface="Agrandir Heavy" panose="00000500000000000000"/>
                <a:cs typeface="Times New Roman" panose="02020603050405020304" pitchFamily="18" charset="0"/>
                <a:sym typeface="Agrandir Heavy" panose="00000500000000000000"/>
              </a:rPr>
              <a:t>Tổng</a:t>
            </a:r>
            <a:r>
              <a:rPr lang="en-US" sz="550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latin typeface="Times New Roman" panose="02020603050405020304" pitchFamily="18" charset="0"/>
                <a:ea typeface="Agrandir Heavy" panose="00000500000000000000"/>
                <a:cs typeface="Times New Roman" panose="02020603050405020304" pitchFamily="18" charset="0"/>
                <a:sym typeface="Agrandir Heavy" panose="00000500000000000000"/>
              </a:rPr>
              <a:t>quan</a:t>
            </a:r>
            <a:r>
              <a:rPr lang="en-US" sz="550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latin typeface="Times New Roman" panose="02020603050405020304" pitchFamily="18" charset="0"/>
                <a:ea typeface="Agrandir Heavy" panose="00000500000000000000"/>
                <a:cs typeface="Times New Roman" panose="02020603050405020304" pitchFamily="18" charset="0"/>
                <a:sym typeface="Agrandir Heavy" panose="00000500000000000000"/>
              </a:rPr>
              <a:t>nghiên</a:t>
            </a:r>
            <a:r>
              <a:rPr lang="en-US" sz="550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latin typeface="Times New Roman" panose="02020603050405020304" pitchFamily="18" charset="0"/>
                <a:ea typeface="Agrandir Heavy" panose="00000500000000000000"/>
                <a:cs typeface="Times New Roman" panose="02020603050405020304" pitchFamily="18" charset="0"/>
                <a:sym typeface="Agrandir Heavy" panose="00000500000000000000"/>
              </a:rPr>
              <a:t>cứu</a:t>
            </a:r>
            <a:endParaRPr lang="vi-VN" alt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endParaRPr>
          </a:p>
        </p:txBody>
      </p:sp>
      <p:sp>
        <p:nvSpPr>
          <p:cNvPr id="8" name="TextBox 8">
            <a:extLst>
              <a:ext uri="{FF2B5EF4-FFF2-40B4-BE49-F238E27FC236}">
                <a16:creationId xmlns:a16="http://schemas.microsoft.com/office/drawing/2014/main" id="{020BBCDB-E0EE-E78D-45A9-738469DD131F}"/>
              </a:ext>
            </a:extLst>
          </p:cNvPr>
          <p:cNvSpPr txBox="1"/>
          <p:nvPr/>
        </p:nvSpPr>
        <p:spPr>
          <a:xfrm>
            <a:off x="2133600" y="1943101"/>
            <a:ext cx="16078200" cy="6629400"/>
          </a:xfrm>
          <a:prstGeom prst="rect">
            <a:avLst/>
          </a:prstGeom>
        </p:spPr>
        <p:txBody>
          <a:bodyPr wrap="square" lIns="0" tIns="0" rIns="0" bIns="0" rtlCol="0" anchor="t">
            <a:noAutofit/>
          </a:bodyPr>
          <a:lstStyle/>
          <a:p>
            <a:pPr marL="571500" indent="-571500" algn="just">
              <a:lnSpc>
                <a:spcPts val="6545"/>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Chuỗi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cửa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hàng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tiện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lợi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quốc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tế</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hoạt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động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rộng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rãi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tại</a:t>
            </a:r>
            <a:r>
              <a:rPr lang="en-US" sz="4000" dirty="0">
                <a:latin typeface="Times New Roman" panose="02020603050405020304" pitchFamily="18" charset="0"/>
                <a:cs typeface="Times New Roman" panose="02020603050405020304" pitchFamily="18" charset="0"/>
              </a:rPr>
              <a:t> Việt Nam</a:t>
            </a:r>
          </a:p>
          <a:p>
            <a:pPr marL="571500" indent="-571500" algn="just">
              <a:lnSpc>
                <a:spcPts val="6545"/>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Phục </a:t>
            </a:r>
            <a:r>
              <a:rPr lang="en-US" sz="4000" dirty="0" err="1">
                <a:latin typeface="Times New Roman" panose="02020603050405020304" pitchFamily="18" charset="0"/>
                <a:cs typeface="Times New Roman" panose="02020603050405020304" pitchFamily="18" charset="0"/>
              </a:rPr>
              <a:t>vụ</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mua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sắm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nhanh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hàng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tiêu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dùng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đồ</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uống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thực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chế</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biến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sẵn</a:t>
            </a:r>
            <a:endParaRPr lang="en-US" sz="4000" dirty="0">
              <a:latin typeface="Times New Roman" panose="02020603050405020304" pitchFamily="18" charset="0"/>
              <a:cs typeface="Times New Roman" panose="02020603050405020304" pitchFamily="18" charset="0"/>
            </a:endParaRPr>
          </a:p>
          <a:p>
            <a:pPr marL="571500" indent="-571500" algn="just">
              <a:lnSpc>
                <a:spcPts val="6545"/>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công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nghệ</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trong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quản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lý</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vận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hành</a:t>
            </a:r>
            <a:endParaRPr lang="en-US" sz="40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Đặc điểm website:</a:t>
            </a:r>
          </a:p>
          <a:p>
            <a:pPr marL="571500" indent="-571500">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Giao diện đơn giản, dễ sử dụng</a:t>
            </a:r>
          </a:p>
          <a:p>
            <a:pPr marL="571500" indent="-571500">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Cung cấp thông tin sản phẩm và thương hiệu</a:t>
            </a:r>
          </a:p>
          <a:p>
            <a:pPr marL="571500" indent="-571500">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Hiển thị các chương trình khuyến mãi cho khách hàng</a:t>
            </a:r>
          </a:p>
          <a:p>
            <a:pPr marL="571500" indent="-571500" algn="just">
              <a:lnSpc>
                <a:spcPts val="6545"/>
              </a:lnSpc>
              <a:buFont typeface="Arial" panose="020B0604020202020204" pitchFamily="34" charset="0"/>
              <a:buChar char="•"/>
            </a:pPr>
            <a:endParaRPr lang="en-US" altLang="en-US" sz="4000" dirty="0">
              <a:solidFill>
                <a:schemeClr val="tx1"/>
              </a:solidFill>
              <a:latin typeface="Times New Roman" panose="02020603050405020304" pitchFamily="18" charset="0"/>
              <a:cs typeface="Times New Roman" panose="02020603050405020304" pitchFamily="18" charset="0"/>
            </a:endParaRPr>
          </a:p>
        </p:txBody>
      </p:sp>
      <p:sp>
        <p:nvSpPr>
          <p:cNvPr id="13" name="Rectangle 4">
            <a:extLst>
              <a:ext uri="{FF2B5EF4-FFF2-40B4-BE49-F238E27FC236}">
                <a16:creationId xmlns:a16="http://schemas.microsoft.com/office/drawing/2014/main" id="{4DD1E589-83C8-7023-D339-22A62A70222E}"/>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solidFill>
                <a:schemeClr val="tx1"/>
              </a:solidFill>
            </a:endParaRPr>
          </a:p>
        </p:txBody>
      </p:sp>
      <p:sp>
        <p:nvSpPr>
          <p:cNvPr id="3" name="Text Box 2">
            <a:extLst>
              <a:ext uri="{FF2B5EF4-FFF2-40B4-BE49-F238E27FC236}">
                <a16:creationId xmlns:a16="http://schemas.microsoft.com/office/drawing/2014/main" id="{6008886D-64B8-DF87-DD10-934B8051E5B9}"/>
              </a:ext>
            </a:extLst>
          </p:cNvPr>
          <p:cNvSpPr txBox="1"/>
          <p:nvPr/>
        </p:nvSpPr>
        <p:spPr>
          <a:xfrm>
            <a:off x="2438400" y="1217295"/>
            <a:ext cx="5181600" cy="775212"/>
          </a:xfrm>
          <a:prstGeom prst="rect">
            <a:avLst/>
          </a:prstGeom>
          <a:noFill/>
        </p:spPr>
        <p:txBody>
          <a:bodyPr wrap="square" rtlCol="0" anchor="t">
            <a:spAutoFit/>
          </a:bodyPr>
          <a:lstStyle/>
          <a:p>
            <a:pPr algn="ctr">
              <a:lnSpc>
                <a:spcPts val="5820"/>
              </a:lnSpc>
              <a:spcBef>
                <a:spcPct val="0"/>
              </a:spcBef>
            </a:pPr>
            <a:r>
              <a:rPr lang="en-US" altLang="en-US" sz="416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Website Circle K</a:t>
            </a:r>
            <a:r>
              <a:rPr lang="vi-VN" altLang="en-US" sz="416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a:t>
            </a:r>
            <a:endParaRPr lang="en-US" sz="4160" b="1" i="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endParaRPr>
          </a:p>
        </p:txBody>
      </p:sp>
    </p:spTree>
    <p:extLst>
      <p:ext uri="{BB962C8B-B14F-4D97-AF65-F5344CB8AC3E}">
        <p14:creationId xmlns:p14="http://schemas.microsoft.com/office/powerpoint/2010/main" val="188578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BD662-7E44-FE41-FCC1-7145E47F6F3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1ABB983-D989-F612-4CA7-327C3A57B1DA}"/>
              </a:ext>
            </a:extLst>
          </p:cNvPr>
          <p:cNvSpPr txBox="1"/>
          <p:nvPr/>
        </p:nvSpPr>
        <p:spPr>
          <a:xfrm>
            <a:off x="2362199" y="190715"/>
            <a:ext cx="12675107" cy="819327"/>
          </a:xfrm>
          <a:prstGeom prst="rect">
            <a:avLst/>
          </a:prstGeom>
        </p:spPr>
        <p:txBody>
          <a:bodyPr wrap="square" lIns="0" tIns="0" rIns="0" bIns="0" rtlCol="0" anchor="t">
            <a:spAutoFit/>
          </a:bodyPr>
          <a:lstStyle/>
          <a:p>
            <a:pPr algn="l">
              <a:lnSpc>
                <a:spcPts val="6820"/>
              </a:lnSpc>
            </a:pP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3.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Nghiên</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cứu</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lý</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thuyết</a:t>
            </a:r>
            <a:endParaRPr lang="en-US" sz="5500" b="1" dirty="0">
              <a:solidFill>
                <a:srgbClr val="000000"/>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endParaRPr>
          </a:p>
        </p:txBody>
      </p:sp>
      <p:sp>
        <p:nvSpPr>
          <p:cNvPr id="8" name="TextBox 8">
            <a:extLst>
              <a:ext uri="{FF2B5EF4-FFF2-40B4-BE49-F238E27FC236}">
                <a16:creationId xmlns:a16="http://schemas.microsoft.com/office/drawing/2014/main" id="{B6E8A7AC-F565-C25C-41FD-4C67901BB167}"/>
              </a:ext>
            </a:extLst>
          </p:cNvPr>
          <p:cNvSpPr txBox="1"/>
          <p:nvPr/>
        </p:nvSpPr>
        <p:spPr>
          <a:xfrm>
            <a:off x="2133600" y="1898650"/>
            <a:ext cx="16002000" cy="6826250"/>
          </a:xfrm>
          <a:prstGeom prst="rect">
            <a:avLst/>
          </a:prstGeom>
        </p:spPr>
        <p:txBody>
          <a:bodyPr wrap="square" lIns="0" tIns="0" rIns="0" bIns="0" rtlCol="0" anchor="t">
            <a:noAutofit/>
          </a:bodyPr>
          <a:lstStyle/>
          <a:p>
            <a:pPr algn="just">
              <a:lnSpc>
                <a:spcPts val="5275"/>
              </a:lnSpc>
            </a:pPr>
            <a:r>
              <a:rPr lang="en-US" sz="4000" dirty="0">
                <a:latin typeface="Times New Roman" panose="02020603050405020304" pitchFamily="18" charset="0"/>
                <a:cs typeface="Times New Roman" panose="02020603050405020304" pitchFamily="18" charset="0"/>
              </a:rPr>
              <a:t>Web </a:t>
            </a:r>
            <a:r>
              <a:rPr lang="en-US" sz="4000" dirty="0" err="1">
                <a:latin typeface="Times New Roman" panose="02020603050405020304" pitchFamily="18" charset="0"/>
                <a:cs typeface="Times New Roman" panose="02020603050405020304" pitchFamily="18" charset="0"/>
              </a:rPr>
              <a:t>tĩnh</a:t>
            </a:r>
            <a:r>
              <a:rPr lang="en-US" sz="4000" dirty="0">
                <a:latin typeface="Times New Roman" panose="02020603050405020304" pitchFamily="18" charset="0"/>
                <a:cs typeface="Times New Roman" panose="02020603050405020304" pitchFamily="18" charset="0"/>
              </a:rPr>
              <a:t>:</a:t>
            </a:r>
          </a:p>
          <a:p>
            <a:pPr marL="571500" indent="-571500" algn="just">
              <a:lnSpc>
                <a:spcPts val="5275"/>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Nội</a:t>
            </a:r>
            <a:r>
              <a:rPr lang="en-US" sz="4000" dirty="0">
                <a:latin typeface="Times New Roman" panose="02020603050405020304" pitchFamily="18" charset="0"/>
                <a:cs typeface="Times New Roman" panose="02020603050405020304" pitchFamily="18" charset="0"/>
              </a:rPr>
              <a:t> dung </a:t>
            </a:r>
            <a:r>
              <a:rPr lang="en-US" sz="4000" dirty="0" err="1">
                <a:latin typeface="Times New Roman" panose="02020603050405020304" pitchFamily="18" charset="0"/>
                <a:cs typeface="Times New Roman" panose="02020603050405020304" pitchFamily="18" charset="0"/>
              </a:rPr>
              <a:t>được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xây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dựng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sẵn</a:t>
            </a: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Lưu </a:t>
            </a:r>
            <a:r>
              <a:rPr lang="en-US" sz="4000" dirty="0" err="1">
                <a:latin typeface="Times New Roman" panose="02020603050405020304" pitchFamily="18" charset="0"/>
                <a:cs typeface="Times New Roman" panose="02020603050405020304" pitchFamily="18" charset="0"/>
              </a:rPr>
              <a:t>dưới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dạng</a:t>
            </a:r>
            <a:r>
              <a:rPr lang="en-US" sz="4000" dirty="0">
                <a:latin typeface="Times New Roman" panose="02020603050405020304" pitchFamily="18" charset="0"/>
                <a:cs typeface="Times New Roman" panose="02020603050405020304" pitchFamily="18" charset="0"/>
              </a:rPr>
              <a:t> HTML, CSS</a:t>
            </a:r>
          </a:p>
          <a:p>
            <a:pPr marL="571500" indent="-571500" algn="just">
              <a:lnSpc>
                <a:spcPts val="5275"/>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Không có tương tác phức tạp</a:t>
            </a:r>
            <a:endParaRPr lang="en-US" sz="4000" dirty="0">
              <a:latin typeface="Times New Roman" panose="02020603050405020304" pitchFamily="18" charset="0"/>
              <a:cs typeface="Times New Roman" panose="02020603050405020304" pitchFamily="18" charset="0"/>
            </a:endParaRPr>
          </a:p>
          <a:p>
            <a:pPr algn="just">
              <a:lnSpc>
                <a:spcPts val="5275"/>
              </a:lnSpc>
            </a:pPr>
            <a:r>
              <a:rPr lang="en-US" sz="4000" dirty="0">
                <a:latin typeface="Times New Roman" panose="02020603050405020304" pitchFamily="18" charset="0"/>
                <a:cs typeface="Times New Roman" panose="02020603050405020304" pitchFamily="18" charset="0"/>
              </a:rPr>
              <a:t>Web </a:t>
            </a:r>
            <a:r>
              <a:rPr lang="en-US" sz="4000" dirty="0" err="1">
                <a:latin typeface="Times New Roman" panose="02020603050405020304" pitchFamily="18" charset="0"/>
                <a:cs typeface="Times New Roman" panose="02020603050405020304" pitchFamily="18" charset="0"/>
              </a:rPr>
              <a:t>động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không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dùng</a:t>
            </a:r>
            <a:r>
              <a:rPr lang="en-US" sz="4000" dirty="0">
                <a:latin typeface="Times New Roman" panose="02020603050405020304" pitchFamily="18" charset="0"/>
                <a:cs typeface="Times New Roman" panose="02020603050405020304" pitchFamily="18" charset="0"/>
              </a:rPr>
              <a:t> CSDL):</a:t>
            </a:r>
          </a:p>
          <a:p>
            <a:pPr marL="571500" indent="-571500" algn="just">
              <a:lnSpc>
                <a:spcPts val="5275"/>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Nội dung thay đổi theo thao tác người dùng</a:t>
            </a: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Tương tác bằng </a:t>
            </a:r>
            <a:r>
              <a:rPr lang="vi-VN" sz="4000" b="1" dirty="0">
                <a:latin typeface="Times New Roman" panose="02020603050405020304" pitchFamily="18" charset="0"/>
                <a:cs typeface="Times New Roman" panose="02020603050405020304" pitchFamily="18" charset="0"/>
              </a:rPr>
              <a:t>JavaScript</a:t>
            </a:r>
            <a:endParaRPr lang="en-US" sz="4000" b="1"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vi-VN" sz="3600" dirty="0">
                <a:latin typeface="Times New Roman" panose="02020603050405020304" pitchFamily="18" charset="0"/>
                <a:cs typeface="Times New Roman" panose="02020603050405020304" pitchFamily="18" charset="0"/>
              </a:rPr>
              <a:t>Dữ liệu xử lý và lưu trữ </a:t>
            </a:r>
            <a:r>
              <a:rPr lang="vi-VN" sz="3600" b="1" dirty="0">
                <a:latin typeface="Times New Roman" panose="02020603050405020304" pitchFamily="18" charset="0"/>
                <a:cs typeface="Times New Roman" panose="02020603050405020304" pitchFamily="18" charset="0"/>
              </a:rPr>
              <a:t>tạm thời trên trình duyệt</a:t>
            </a:r>
            <a:r>
              <a:rPr lang="vi-VN" sz="3600" dirty="0">
                <a:latin typeface="Times New Roman" panose="02020603050405020304" pitchFamily="18" charset="0"/>
                <a:cs typeface="Times New Roman" panose="02020603050405020304" pitchFamily="18" charset="0"/>
              </a:rPr>
              <a:t>, không dùng cơ sở dữ liệu</a:t>
            </a:r>
          </a:p>
          <a:p>
            <a:pPr marL="571500" indent="-571500" algn="just">
              <a:lnSpc>
                <a:spcPts val="5275"/>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endParaRPr lang="en-US"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endParaRPr>
          </a:p>
        </p:txBody>
      </p:sp>
      <p:sp>
        <p:nvSpPr>
          <p:cNvPr id="11" name="TextBox 11">
            <a:extLst>
              <a:ext uri="{FF2B5EF4-FFF2-40B4-BE49-F238E27FC236}">
                <a16:creationId xmlns:a16="http://schemas.microsoft.com/office/drawing/2014/main" id="{9B16507A-5576-C578-6BB8-012A7F2787CD}"/>
              </a:ext>
            </a:extLst>
          </p:cNvPr>
          <p:cNvSpPr txBox="1"/>
          <p:nvPr/>
        </p:nvSpPr>
        <p:spPr>
          <a:xfrm>
            <a:off x="2362198" y="1108710"/>
            <a:ext cx="6998971" cy="682879"/>
          </a:xfrm>
          <a:prstGeom prst="rect">
            <a:avLst/>
          </a:prstGeom>
        </p:spPr>
        <p:txBody>
          <a:bodyPr wrap="square" lIns="0" tIns="0" rIns="0" bIns="0" rtlCol="0" anchor="t">
            <a:spAutoFit/>
          </a:bodyPr>
          <a:lstStyle/>
          <a:p>
            <a:pPr algn="l">
              <a:lnSpc>
                <a:spcPts val="5820"/>
              </a:lnSpc>
              <a:spcBef>
                <a:spcPct val="0"/>
              </a:spcBef>
            </a:pP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Tổng</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quan</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về</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công</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nghệ</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web</a:t>
            </a:r>
            <a:r>
              <a:rPr lang="en-US" sz="416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a:t>
            </a:r>
          </a:p>
        </p:txBody>
      </p:sp>
    </p:spTree>
    <p:extLst>
      <p:ext uri="{BB962C8B-B14F-4D97-AF65-F5344CB8AC3E}">
        <p14:creationId xmlns:p14="http://schemas.microsoft.com/office/powerpoint/2010/main" val="205519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362199" y="190715"/>
            <a:ext cx="12675107" cy="819327"/>
          </a:xfrm>
          <a:prstGeom prst="rect">
            <a:avLst/>
          </a:prstGeom>
        </p:spPr>
        <p:txBody>
          <a:bodyPr wrap="square" lIns="0" tIns="0" rIns="0" bIns="0" rtlCol="0" anchor="t">
            <a:spAutoFit/>
          </a:bodyPr>
          <a:lstStyle/>
          <a:p>
            <a:pPr algn="l">
              <a:lnSpc>
                <a:spcPts val="6820"/>
              </a:lnSpc>
            </a:pP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3.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Nghiên</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cứu</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lý</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thuyết</a:t>
            </a:r>
            <a:endParaRPr lang="en-US" sz="5500" b="1" dirty="0">
              <a:solidFill>
                <a:srgbClr val="000000"/>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endParaRPr>
          </a:p>
        </p:txBody>
      </p:sp>
      <p:sp>
        <p:nvSpPr>
          <p:cNvPr id="8" name="TextBox 8"/>
          <p:cNvSpPr txBox="1"/>
          <p:nvPr/>
        </p:nvSpPr>
        <p:spPr>
          <a:xfrm>
            <a:off x="2214880" y="1898650"/>
            <a:ext cx="15996920" cy="4292600"/>
          </a:xfrm>
          <a:prstGeom prst="rect">
            <a:avLst/>
          </a:prstGeom>
        </p:spPr>
        <p:txBody>
          <a:bodyPr wrap="square" lIns="0" tIns="0" rIns="0" bIns="0" rtlCol="0" anchor="t">
            <a:noAutofit/>
          </a:bodyPr>
          <a:lstStyle/>
          <a:p>
            <a:pPr indent="457200" algn="just">
              <a:lnSpc>
                <a:spcPts val="5275"/>
              </a:lnSpc>
            </a:pPr>
            <a:r>
              <a:rPr lang="en-US"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Website </a:t>
            </a:r>
            <a:r>
              <a:rPr lang=""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đư</a:t>
            </a:r>
            <a:r>
              <a:rPr lang="en-US"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ợc thiết kế và xây dựng theo mô hình Client – Server, trong </a:t>
            </a:r>
            <a:r>
              <a:rPr lang=""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đ</a:t>
            </a:r>
            <a:r>
              <a:rPr lang="en-US"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ó client là trình duyệt web của ng</a:t>
            </a:r>
            <a:r>
              <a:rPr lang=""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ư</a:t>
            </a:r>
            <a:r>
              <a:rPr lang="en-US"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ời dùng và server l</a:t>
            </a:r>
            <a:r>
              <a:rPr lang=""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ư</a:t>
            </a:r>
            <a:r>
              <a:rPr lang="en-US"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u trữ các tệp HTML, CSS, JavaScript cùng hình ảnh minh họa. Website không sử dụng cơ sở dữ liệu, giúp hệ thống hoạt </a:t>
            </a:r>
            <a:r>
              <a:rPr lang=""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đ</a:t>
            </a:r>
            <a:r>
              <a:rPr lang="en-US"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ộng </a:t>
            </a:r>
            <a:r>
              <a:rPr lang=""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đ</a:t>
            </a:r>
            <a:r>
              <a:rPr lang="en-US"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ơn giản, tốc </a:t>
            </a:r>
            <a:r>
              <a:rPr lang=""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đ</a:t>
            </a:r>
            <a:r>
              <a:rPr lang="en-US"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ộ tải nhanh và dễ triển khai</a:t>
            </a:r>
          </a:p>
        </p:txBody>
      </p:sp>
      <p:sp>
        <p:nvSpPr>
          <p:cNvPr id="11" name="TextBox 11"/>
          <p:cNvSpPr txBox="1"/>
          <p:nvPr/>
        </p:nvSpPr>
        <p:spPr>
          <a:xfrm>
            <a:off x="2362198" y="1108710"/>
            <a:ext cx="6998971" cy="682879"/>
          </a:xfrm>
          <a:prstGeom prst="rect">
            <a:avLst/>
          </a:prstGeom>
        </p:spPr>
        <p:txBody>
          <a:bodyPr wrap="square" lIns="0" tIns="0" rIns="0" bIns="0" rtlCol="0" anchor="t">
            <a:spAutoFit/>
          </a:bodyPr>
          <a:lstStyle/>
          <a:p>
            <a:pPr algn="l">
              <a:lnSpc>
                <a:spcPts val="5820"/>
              </a:lnSpc>
              <a:spcBef>
                <a:spcPct val="0"/>
              </a:spcBef>
            </a:pPr>
            <a:r>
              <a:rPr lang="en-US" sz="4160"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Kiến</a:t>
            </a:r>
            <a:r>
              <a:rPr lang="en-US" sz="4160"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trúc</a:t>
            </a:r>
            <a:r>
              <a:rPr lang="en-US" sz="4160"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Clients-Server</a:t>
            </a:r>
            <a:r>
              <a:rPr lang="en-US" sz="4160"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a:t>
            </a:r>
          </a:p>
        </p:txBody>
      </p:sp>
      <p:pic>
        <p:nvPicPr>
          <p:cNvPr id="3" name="Picture 2">
            <a:extLst>
              <a:ext uri="{FF2B5EF4-FFF2-40B4-BE49-F238E27FC236}">
                <a16:creationId xmlns:a16="http://schemas.microsoft.com/office/drawing/2014/main" id="{BC955D7A-93A1-EBD8-7A42-481771D5B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4762500"/>
            <a:ext cx="10287000" cy="51223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
          <p:cNvSpPr txBox="1"/>
          <p:nvPr/>
        </p:nvSpPr>
        <p:spPr>
          <a:xfrm>
            <a:off x="2362199" y="190715"/>
            <a:ext cx="12675107" cy="819327"/>
          </a:xfrm>
          <a:prstGeom prst="rect">
            <a:avLst/>
          </a:prstGeom>
        </p:spPr>
        <p:txBody>
          <a:bodyPr wrap="square" lIns="0" tIns="0" rIns="0" bIns="0" rtlCol="0" anchor="t">
            <a:spAutoFit/>
          </a:bodyPr>
          <a:lstStyle/>
          <a:p>
            <a:pPr algn="l">
              <a:lnSpc>
                <a:spcPts val="6820"/>
              </a:lnSpc>
            </a:pP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Hiện</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thực</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hóa</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nghiên</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cứu</a:t>
            </a:r>
            <a:endParaRPr lang="en-US" sz="5500" b="1" dirty="0">
              <a:solidFill>
                <a:srgbClr val="000000"/>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endParaRPr>
          </a:p>
        </p:txBody>
      </p:sp>
      <p:sp>
        <p:nvSpPr>
          <p:cNvPr id="10" name="TextBox 8"/>
          <p:cNvSpPr txBox="1"/>
          <p:nvPr/>
        </p:nvSpPr>
        <p:spPr>
          <a:xfrm>
            <a:off x="2286000" y="1898649"/>
            <a:ext cx="16002000" cy="8197635"/>
          </a:xfrm>
          <a:prstGeom prst="rect">
            <a:avLst/>
          </a:prstGeom>
        </p:spPr>
        <p:txBody>
          <a:bodyPr wrap="square" lIns="0" tIns="0" rIns="0" bIns="0" rtlCol="0" anchor="t">
            <a:noAutofit/>
          </a:bodyPr>
          <a:lstStyle/>
          <a:p>
            <a:pPr marL="571500" indent="-571500" algn="just">
              <a:lnSpc>
                <a:spcPts val="5275"/>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Đăng nhập / đăng xuất (lưu tạm trên trình duyệt, không CSDL)</a:t>
            </a: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Quản </a:t>
            </a:r>
            <a:r>
              <a:rPr lang="en-US" sz="4000" dirty="0" err="1">
                <a:latin typeface="Times New Roman" panose="02020603050405020304" pitchFamily="18" charset="0"/>
                <a:cs typeface="Times New Roman" panose="02020603050405020304" pitchFamily="18" charset="0"/>
              </a:rPr>
              <a:t>lý</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thêm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sửa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xóa</a:t>
            </a:r>
            <a:r>
              <a:rPr lang="en-US" sz="4000" dirty="0">
                <a:latin typeface="Times New Roman" panose="02020603050405020304" pitchFamily="18" charset="0"/>
                <a:cs typeface="Times New Roman" panose="02020603050405020304" pitchFamily="18" charset="0"/>
              </a:rPr>
              <a:t> – </a:t>
            </a:r>
            <a:r>
              <a:rPr lang="en-US" sz="4000" dirty="0" err="1">
                <a:latin typeface="Times New Roman" panose="02020603050405020304" pitchFamily="18" charset="0"/>
                <a:cs typeface="Times New Roman" panose="02020603050405020304" pitchFamily="18" charset="0"/>
              </a:rPr>
              <a:t>dành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quản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trị</a:t>
            </a:r>
            <a:r>
              <a:rPr lang="en-US" sz="4000" dirty="0">
                <a:latin typeface="Times New Roman" panose="02020603050405020304" pitchFamily="18" charset="0"/>
                <a:cs typeface="Times New Roman" panose="02020603050405020304" pitchFamily="18" charset="0"/>
              </a:rPr>
              <a:t>)</a:t>
            </a:r>
          </a:p>
          <a:p>
            <a:pPr marL="571500" indent="-571500" algn="just">
              <a:lnSpc>
                <a:spcPts val="5275"/>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Hiển </a:t>
            </a:r>
            <a:r>
              <a:rPr lang="en-US" sz="4000" dirty="0" err="1">
                <a:latin typeface="Times New Roman" panose="02020603050405020304" pitchFamily="18" charset="0"/>
                <a:cs typeface="Times New Roman" panose="02020603050405020304" pitchFamily="18" charset="0"/>
              </a:rPr>
              <a:t>thị</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danh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sách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Tìm </a:t>
            </a:r>
            <a:r>
              <a:rPr lang="en-US" sz="4000" dirty="0" err="1">
                <a:latin typeface="Times New Roman" panose="02020603050405020304" pitchFamily="18" charset="0"/>
                <a:cs typeface="Times New Roman" panose="02020603050405020304" pitchFamily="18" charset="0"/>
              </a:rPr>
              <a:t>kiếm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lọc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theo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danh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mục</a:t>
            </a: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Quản lý giỏ hàng (thêm, xóa, cập nhật số lượng)</a:t>
            </a: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Thanh </a:t>
            </a:r>
            <a:r>
              <a:rPr lang="en-US" sz="4000" dirty="0" err="1">
                <a:latin typeface="Times New Roman" panose="02020603050405020304" pitchFamily="18" charset="0"/>
                <a:cs typeface="Times New Roman" panose="02020603050405020304" pitchFamily="18" charset="0"/>
              </a:rPr>
              <a:t>toán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mô</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phỏng</a:t>
            </a: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Quản lý đơn hàng tạm thời</a:t>
            </a: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Giao </a:t>
            </a:r>
            <a:r>
              <a:rPr lang="en-US" sz="4000" dirty="0" err="1">
                <a:latin typeface="Times New Roman" panose="02020603050405020304" pitchFamily="18" charset="0"/>
                <a:cs typeface="Times New Roman" panose="02020603050405020304" pitchFamily="18" charset="0"/>
              </a:rPr>
              <a:t>diện</a:t>
            </a:r>
            <a:r>
              <a:rPr lang="en-US" sz="4000" dirty="0">
                <a:latin typeface="Times New Roman" panose="02020603050405020304" pitchFamily="18" charset="0"/>
                <a:cs typeface="Times New Roman" panose="02020603050405020304" pitchFamily="18" charset="0"/>
              </a:rPr>
              <a:t> web </a:t>
            </a:r>
            <a:r>
              <a:rPr lang="en-US" sz="4000" dirty="0" err="1">
                <a:latin typeface="Times New Roman" panose="02020603050405020304" pitchFamily="18" charset="0"/>
                <a:cs typeface="Times New Roman" panose="02020603050405020304" pitchFamily="18" charset="0"/>
              </a:rPr>
              <a:t>thân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thiện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không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cần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cài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đặt</a:t>
            </a:r>
            <a:endParaRPr lang="en-US" sz="40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endParaRPr lang="en-US" altLang="en-US" sz="40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endParaRPr>
          </a:p>
        </p:txBody>
      </p:sp>
      <p:sp>
        <p:nvSpPr>
          <p:cNvPr id="12" name="TextBox 11"/>
          <p:cNvSpPr txBox="1"/>
          <p:nvPr/>
        </p:nvSpPr>
        <p:spPr>
          <a:xfrm>
            <a:off x="2438400" y="1108710"/>
            <a:ext cx="10807065" cy="682879"/>
          </a:xfrm>
          <a:prstGeom prst="rect">
            <a:avLst/>
          </a:prstGeom>
        </p:spPr>
        <p:txBody>
          <a:bodyPr wrap="square" lIns="0" tIns="0" rIns="0" bIns="0" rtlCol="0" anchor="t">
            <a:spAutoFit/>
          </a:bodyPr>
          <a:lstStyle/>
          <a:p>
            <a:pPr algn="l">
              <a:lnSpc>
                <a:spcPts val="5820"/>
              </a:lnSpc>
              <a:spcBef>
                <a:spcPct val="0"/>
              </a:spcBef>
            </a:pPr>
            <a:r>
              <a:rPr lang="en-US" altLang="en-US" sz="4160"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Yêu cầu chức n</a:t>
            </a:r>
            <a:r>
              <a:rPr lang="" altLang="en-US" sz="4160"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ă</a:t>
            </a:r>
            <a:r>
              <a:rPr lang="en-US" altLang="en-US" sz="4160"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ng: </a:t>
            </a:r>
            <a:endParaRPr lang="en-US" sz="4160"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BF196-3528-6F94-3FC2-64CDA95AE519}"/>
            </a:ext>
          </a:extLst>
        </p:cNvPr>
        <p:cNvGrpSpPr/>
        <p:nvPr/>
      </p:nvGrpSpPr>
      <p:grpSpPr>
        <a:xfrm>
          <a:off x="0" y="0"/>
          <a:ext cx="0" cy="0"/>
          <a:chOff x="0" y="0"/>
          <a:chExt cx="0" cy="0"/>
        </a:xfrm>
      </p:grpSpPr>
      <p:sp>
        <p:nvSpPr>
          <p:cNvPr id="9" name="TextBox 7">
            <a:extLst>
              <a:ext uri="{FF2B5EF4-FFF2-40B4-BE49-F238E27FC236}">
                <a16:creationId xmlns:a16="http://schemas.microsoft.com/office/drawing/2014/main" id="{4A079C3C-D390-8F9B-317C-13AADC44F8DF}"/>
              </a:ext>
            </a:extLst>
          </p:cNvPr>
          <p:cNvSpPr txBox="1"/>
          <p:nvPr/>
        </p:nvSpPr>
        <p:spPr>
          <a:xfrm>
            <a:off x="2362199" y="190715"/>
            <a:ext cx="12675107" cy="819327"/>
          </a:xfrm>
          <a:prstGeom prst="rect">
            <a:avLst/>
          </a:prstGeom>
        </p:spPr>
        <p:txBody>
          <a:bodyPr wrap="square" lIns="0" tIns="0" rIns="0" bIns="0" rtlCol="0" anchor="t">
            <a:spAutoFit/>
          </a:bodyPr>
          <a:lstStyle/>
          <a:p>
            <a:pPr algn="l">
              <a:lnSpc>
                <a:spcPts val="6820"/>
              </a:lnSpc>
            </a:pP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Hiện</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thực</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hóa</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nghiên</a:t>
            </a:r>
            <a:r>
              <a:rPr lang="en-US" sz="5500" b="1"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b="1"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cứu</a:t>
            </a:r>
            <a:endParaRPr lang="en-US" sz="5500" b="1" dirty="0">
              <a:solidFill>
                <a:srgbClr val="000000"/>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endParaRPr>
          </a:p>
        </p:txBody>
      </p:sp>
      <p:sp>
        <p:nvSpPr>
          <p:cNvPr id="10" name="TextBox 8">
            <a:extLst>
              <a:ext uri="{FF2B5EF4-FFF2-40B4-BE49-F238E27FC236}">
                <a16:creationId xmlns:a16="http://schemas.microsoft.com/office/drawing/2014/main" id="{D1FE5A11-DFF8-086B-CF78-C1921AFC0A39}"/>
              </a:ext>
            </a:extLst>
          </p:cNvPr>
          <p:cNvSpPr txBox="1"/>
          <p:nvPr/>
        </p:nvSpPr>
        <p:spPr>
          <a:xfrm>
            <a:off x="2286000" y="1898649"/>
            <a:ext cx="16002000" cy="6978651"/>
          </a:xfrm>
          <a:prstGeom prst="rect">
            <a:avLst/>
          </a:prstGeom>
        </p:spPr>
        <p:txBody>
          <a:bodyPr wrap="square" lIns="0" tIns="0" rIns="0" bIns="0" rtlCol="0" anchor="t">
            <a:noAutofit/>
          </a:bodyPr>
          <a:lstStyle/>
          <a:p>
            <a:pPr marL="571500" indent="-571500" algn="just">
              <a:lnSpc>
                <a:spcPts val="5275"/>
              </a:lnSpc>
              <a:buFont typeface="Arial" panose="020B0604020202020204" pitchFamily="34" charset="0"/>
              <a:buChar char="•"/>
            </a:pPr>
            <a:r>
              <a:rPr lang="vi-VN" sz="4400" dirty="0">
                <a:latin typeface="Times New Roman" panose="02020603050405020304" pitchFamily="18" charset="0"/>
                <a:cs typeface="Times New Roman" panose="02020603050405020304" pitchFamily="18" charset="0"/>
              </a:rPr>
              <a:t>Bảo mật: xử lý dữ liệu cơ bản phía trình duyệt</a:t>
            </a:r>
            <a:endParaRPr lang="en-US" sz="44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en-US" sz="4400" dirty="0" err="1">
                <a:latin typeface="Times New Roman" panose="02020603050405020304" pitchFamily="18" charset="0"/>
                <a:cs typeface="Times New Roman" panose="02020603050405020304" pitchFamily="18" charset="0"/>
              </a:rPr>
              <a:t>Ổn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định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hoạt</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động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ổn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định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khi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thao</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tác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liên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tục</a:t>
            </a:r>
            <a:endParaRPr lang="en-US" sz="44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Hiệu </a:t>
            </a:r>
            <a:r>
              <a:rPr lang="en-US" sz="4400" dirty="0" err="1">
                <a:latin typeface="Times New Roman" panose="02020603050405020304" pitchFamily="18" charset="0"/>
                <a:cs typeface="Times New Roman" panose="02020603050405020304" pitchFamily="18" charset="0"/>
              </a:rPr>
              <a:t>năng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phản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hồi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nhanh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khi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tìm</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kiếm</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mua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hàng</a:t>
            </a:r>
            <a:endParaRPr lang="en-US" sz="4400" dirty="0">
              <a:latin typeface="Times New Roman" panose="02020603050405020304" pitchFamily="18" charset="0"/>
              <a:cs typeface="Times New Roman" panose="02020603050405020304" pitchFamily="18" charset="0"/>
            </a:endParaRPr>
          </a:p>
          <a:p>
            <a:pPr marL="571500" indent="-571500" algn="just">
              <a:lnSpc>
                <a:spcPts val="5275"/>
              </a:lnSpc>
              <a:buFont typeface="Arial" panose="020B0604020202020204" pitchFamily="34" charset="0"/>
              <a:buChar char="•"/>
            </a:pPr>
            <a:r>
              <a:rPr lang="vi-VN" sz="4400" dirty="0">
                <a:latin typeface="Times New Roman" panose="02020603050405020304" pitchFamily="18" charset="0"/>
                <a:cs typeface="Times New Roman" panose="02020603050405020304" pitchFamily="18" charset="0"/>
              </a:rPr>
              <a:t>Tương thích: chạy tốt trên Chrome, Firefox, Cốc Cốc</a:t>
            </a:r>
            <a:endParaRPr lang="en-US" altLang="en-US" sz="4400" dirty="0">
              <a:solidFill>
                <a:srgbClr val="000000"/>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endParaRPr>
          </a:p>
        </p:txBody>
      </p:sp>
      <p:sp>
        <p:nvSpPr>
          <p:cNvPr id="12" name="TextBox 11">
            <a:extLst>
              <a:ext uri="{FF2B5EF4-FFF2-40B4-BE49-F238E27FC236}">
                <a16:creationId xmlns:a16="http://schemas.microsoft.com/office/drawing/2014/main" id="{AB54DA15-DFDC-FED0-1DD6-2B3B05F1E716}"/>
              </a:ext>
            </a:extLst>
          </p:cNvPr>
          <p:cNvSpPr txBox="1"/>
          <p:nvPr/>
        </p:nvSpPr>
        <p:spPr>
          <a:xfrm>
            <a:off x="2438400" y="1108710"/>
            <a:ext cx="10807065" cy="682879"/>
          </a:xfrm>
          <a:prstGeom prst="rect">
            <a:avLst/>
          </a:prstGeom>
        </p:spPr>
        <p:txBody>
          <a:bodyPr wrap="square" lIns="0" tIns="0" rIns="0" bIns="0" rtlCol="0" anchor="t">
            <a:spAutoFit/>
          </a:bodyPr>
          <a:lstStyle/>
          <a:p>
            <a:pPr algn="l">
              <a:lnSpc>
                <a:spcPts val="5820"/>
              </a:lnSpc>
              <a:spcBef>
                <a:spcPct val="0"/>
              </a:spcBef>
            </a:pPr>
            <a:r>
              <a:rPr lang="en-US" altLang="en-US" sz="4160"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Yêu</a:t>
            </a:r>
            <a:r>
              <a:rPr lang="en-US" altLang="en-US" sz="4160"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altLang="en-US" sz="4160"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cầu</a:t>
            </a:r>
            <a:r>
              <a:rPr lang="en-US" altLang="en-US" sz="4160"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phi chức n</a:t>
            </a:r>
            <a:r>
              <a:rPr lang="" altLang="en-US" sz="4160"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ă</a:t>
            </a:r>
            <a:r>
              <a:rPr lang="en-US" altLang="en-US" sz="4160"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ng: </a:t>
            </a:r>
            <a:endParaRPr lang="en-US" sz="4160"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endParaRPr>
          </a:p>
        </p:txBody>
      </p:sp>
    </p:spTree>
    <p:extLst>
      <p:ext uri="{BB962C8B-B14F-4D97-AF65-F5344CB8AC3E}">
        <p14:creationId xmlns:p14="http://schemas.microsoft.com/office/powerpoint/2010/main" val="145898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46B71-85ED-D6E0-2D39-8E357D41E1E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5BEDBE91-A801-8767-567F-32A18809E2C5}"/>
              </a:ext>
            </a:extLst>
          </p:cNvPr>
          <p:cNvSpPr txBox="1"/>
          <p:nvPr/>
        </p:nvSpPr>
        <p:spPr>
          <a:xfrm>
            <a:off x="2473320" y="876300"/>
            <a:ext cx="15357480" cy="9220200"/>
          </a:xfrm>
          <a:prstGeom prst="rect">
            <a:avLst/>
          </a:prstGeom>
        </p:spPr>
        <p:txBody>
          <a:bodyPr wrap="square" lIns="0" tIns="0" rIns="0" bIns="0" rtlCol="0" anchor="t">
            <a:noAutofit/>
          </a:bodyPr>
          <a:lstStyle/>
          <a:p>
            <a:pPr algn="l">
              <a:lnSpc>
                <a:spcPts val="4615"/>
              </a:lnSpc>
            </a:pPr>
            <a:r>
              <a:rPr 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Chức</a:t>
            </a:r>
            <a:r>
              <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năng</a:t>
            </a:r>
            <a:r>
              <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hệ</a:t>
            </a:r>
            <a:r>
              <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thống</a:t>
            </a:r>
            <a:r>
              <a:rPr lang="vi-VN" alt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a:t>
            </a:r>
            <a:endPar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a:p>
            <a:pPr algn="l">
              <a:lnSpc>
                <a:spcPts val="4615"/>
              </a:lnSpc>
            </a:pPr>
            <a:endParaRPr lang="en-US" alt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a:p>
            <a:pPr algn="l">
              <a:lnSpc>
                <a:spcPts val="4615"/>
              </a:lnSpc>
            </a:pPr>
            <a:r>
              <a:rPr lang="en-US" alt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Ng</a:t>
            </a:r>
            <a:r>
              <a:rPr lang="" alt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ư</a:t>
            </a:r>
            <a:r>
              <a:rPr lang="en-US" alt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ời dùng (</a:t>
            </a:r>
            <a:r>
              <a:rPr lang="en-US" alt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Khách</a:t>
            </a:r>
            <a:r>
              <a:rPr lang="en-US" alt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alt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hàng</a:t>
            </a:r>
            <a:r>
              <a:rPr lang="en-US" alt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a:t>
            </a:r>
            <a:r>
              <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a:t>
            </a:r>
          </a:p>
          <a:p>
            <a:pPr marL="571500" indent="-571500" algn="l">
              <a:lnSpc>
                <a:spcPts val="4615"/>
              </a:lnSpc>
              <a:buFont typeface="Arial" panose="020B0604020202020204" pitchFamily="34" charset="0"/>
              <a:buChar char="•"/>
            </a:pPr>
            <a:r>
              <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Xem </a:t>
            </a:r>
            <a:r>
              <a:rPr 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danh</a:t>
            </a:r>
            <a:r>
              <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sách</a:t>
            </a:r>
            <a:r>
              <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và</a:t>
            </a:r>
            <a:r>
              <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chi </a:t>
            </a:r>
            <a:r>
              <a:rPr 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tiết</a:t>
            </a:r>
            <a:r>
              <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sản</a:t>
            </a:r>
            <a:r>
              <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0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phẩm</a:t>
            </a:r>
            <a:r>
              <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p>
          <a:p>
            <a:pPr marL="571500" indent="-571500">
              <a:lnSpc>
                <a:spcPts val="4615"/>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Tìm </a:t>
            </a:r>
            <a:r>
              <a:rPr lang="en-US" sz="4000" dirty="0" err="1">
                <a:latin typeface="Times New Roman" panose="02020603050405020304" pitchFamily="18" charset="0"/>
                <a:cs typeface="Times New Roman" panose="02020603050405020304" pitchFamily="18" charset="0"/>
              </a:rPr>
              <a:t>kiếm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lọc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theo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danh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mục</a:t>
            </a:r>
            <a:endParaRPr lang="en-US" sz="4000" dirty="0">
              <a:latin typeface="Times New Roman" panose="02020603050405020304" pitchFamily="18" charset="0"/>
              <a:cs typeface="Times New Roman" panose="02020603050405020304" pitchFamily="18" charset="0"/>
            </a:endParaRPr>
          </a:p>
          <a:p>
            <a:pPr marL="571500" indent="-571500">
              <a:lnSpc>
                <a:spcPts val="4615"/>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Thêm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giỏ</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hàng</a:t>
            </a:r>
            <a:endParaRPr lang="en-US" sz="4000" dirty="0">
              <a:latin typeface="Times New Roman" panose="02020603050405020304" pitchFamily="18" charset="0"/>
              <a:cs typeface="Times New Roman" panose="02020603050405020304" pitchFamily="18" charset="0"/>
            </a:endParaRPr>
          </a:p>
          <a:p>
            <a:pPr marL="571500" indent="-571500">
              <a:lnSpc>
                <a:spcPts val="4615"/>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Cập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nhật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giỏ</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hàng</a:t>
            </a:r>
            <a:endParaRPr lang="en-US" sz="4000" dirty="0">
              <a:latin typeface="Times New Roman" panose="02020603050405020304" pitchFamily="18" charset="0"/>
              <a:cs typeface="Times New Roman" panose="02020603050405020304" pitchFamily="18" charset="0"/>
            </a:endParaRPr>
          </a:p>
          <a:p>
            <a:pPr marL="571500" indent="-571500">
              <a:lnSpc>
                <a:spcPts val="4615"/>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Thanh </a:t>
            </a:r>
            <a:r>
              <a:rPr lang="en-US" sz="4000" dirty="0" err="1">
                <a:latin typeface="Times New Roman" panose="02020603050405020304" pitchFamily="18" charset="0"/>
                <a:cs typeface="Times New Roman" panose="02020603050405020304" pitchFamily="18" charset="0"/>
              </a:rPr>
              <a:t>toán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mô</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phỏng</a:t>
            </a:r>
            <a:endParaRPr lang="en-US" sz="4000" dirty="0">
              <a:latin typeface="Times New Roman" panose="02020603050405020304" pitchFamily="18" charset="0"/>
              <a:cs typeface="Times New Roman" panose="02020603050405020304" pitchFamily="18" charset="0"/>
            </a:endParaRPr>
          </a:p>
          <a:p>
            <a:pPr marL="571500" indent="-571500">
              <a:lnSpc>
                <a:spcPts val="4615"/>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Xem hóa đơn mua hàng</a:t>
            </a:r>
            <a:endParaRPr lang="en-US" sz="4000" dirty="0">
              <a:latin typeface="Times New Roman" panose="02020603050405020304" pitchFamily="18" charset="0"/>
              <a:cs typeface="Times New Roman" panose="02020603050405020304" pitchFamily="18" charset="0"/>
            </a:endParaRPr>
          </a:p>
          <a:p>
            <a:pPr marL="571500" indent="-571500">
              <a:lnSpc>
                <a:spcPts val="4615"/>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endParaRPr>
          </a:p>
          <a:p>
            <a:pPr>
              <a:lnSpc>
                <a:spcPts val="4615"/>
              </a:lnSpc>
            </a:pPr>
            <a:r>
              <a:rPr lang="en-US" sz="4000" dirty="0">
                <a:latin typeface="Times New Roman" panose="02020603050405020304" pitchFamily="18" charset="0"/>
                <a:cs typeface="Times New Roman" panose="02020603050405020304" pitchFamily="18" charset="0"/>
              </a:rPr>
              <a:t>Quản </a:t>
            </a:r>
            <a:r>
              <a:rPr lang="en-US" sz="4000" dirty="0" err="1">
                <a:latin typeface="Times New Roman" panose="02020603050405020304" pitchFamily="18" charset="0"/>
                <a:cs typeface="Times New Roman" panose="02020603050405020304" pitchFamily="18" charset="0"/>
              </a:rPr>
              <a:t>trị</a:t>
            </a:r>
            <a:r>
              <a:rPr lang="en-US" sz="4000" dirty="0">
                <a:latin typeface="Times New Roman" panose="02020603050405020304" pitchFamily="18" charset="0"/>
                <a:cs typeface="Times New Roman" panose="02020603050405020304" pitchFamily="18" charset="0"/>
              </a:rPr>
              <a:t>(user)</a:t>
            </a:r>
          </a:p>
          <a:p>
            <a:pPr marL="571500" indent="-571500">
              <a:lnSpc>
                <a:spcPts val="4615"/>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Đăng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nhập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hệ</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thống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quản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trị</a:t>
            </a:r>
            <a:endParaRPr lang="en-US" sz="4000" dirty="0">
              <a:latin typeface="Times New Roman" panose="02020603050405020304" pitchFamily="18" charset="0"/>
              <a:cs typeface="Times New Roman" panose="02020603050405020304" pitchFamily="18" charset="0"/>
            </a:endParaRPr>
          </a:p>
          <a:p>
            <a:pPr marL="571500" indent="-571500">
              <a:lnSpc>
                <a:spcPts val="4615"/>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Quản </a:t>
            </a:r>
            <a:r>
              <a:rPr lang="en-US" sz="4000" dirty="0" err="1">
                <a:latin typeface="Times New Roman" panose="02020603050405020304" pitchFamily="18" charset="0"/>
                <a:cs typeface="Times New Roman" panose="02020603050405020304" pitchFamily="18" charset="0"/>
              </a:rPr>
              <a:t>lý</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thêm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sửa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xóa</a:t>
            </a:r>
            <a:r>
              <a:rPr lang="en-US" sz="4000" dirty="0">
                <a:latin typeface="Times New Roman" panose="02020603050405020304" pitchFamily="18" charset="0"/>
                <a:cs typeface="Times New Roman" panose="02020603050405020304" pitchFamily="18" charset="0"/>
              </a:rPr>
              <a:t>)</a:t>
            </a:r>
          </a:p>
          <a:p>
            <a:pPr marL="571500" indent="-571500">
              <a:lnSpc>
                <a:spcPts val="4615"/>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Theo dõi đơn hàng tạm thời</a:t>
            </a:r>
            <a:endParaRPr lang="en-US" sz="4000" dirty="0">
              <a:latin typeface="Times New Roman" panose="02020603050405020304" pitchFamily="18" charset="0"/>
              <a:cs typeface="Times New Roman" panose="02020603050405020304" pitchFamily="18" charset="0"/>
            </a:endParaRPr>
          </a:p>
          <a:p>
            <a:pPr marL="571500" indent="-571500">
              <a:lnSpc>
                <a:spcPts val="4615"/>
              </a:lnSpc>
              <a:buFont typeface="Arial" panose="020B0604020202020204" pitchFamily="34" charset="0"/>
              <a:buChar char="•"/>
            </a:pPr>
            <a:endPar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a:p>
            <a:pPr marL="571500" indent="-571500">
              <a:lnSpc>
                <a:spcPts val="4615"/>
              </a:lnSpc>
              <a:buFont typeface="Arial" panose="020B0604020202020204" pitchFamily="34" charset="0"/>
              <a:buChar char="•"/>
            </a:pPr>
            <a:endParaRPr 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a:p>
            <a:pPr marL="711835" lvl="1" indent="-356235" algn="l">
              <a:lnSpc>
                <a:spcPts val="4615"/>
              </a:lnSpc>
              <a:buFont typeface="Arial" panose="020B0604020202020204"/>
              <a:buChar char="•"/>
            </a:pPr>
            <a:endParaRPr lang="vi-VN" altLang="en-US" sz="40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p:txBody>
      </p:sp>
      <p:sp>
        <p:nvSpPr>
          <p:cNvPr id="9" name="TextBox 9">
            <a:extLst>
              <a:ext uri="{FF2B5EF4-FFF2-40B4-BE49-F238E27FC236}">
                <a16:creationId xmlns:a16="http://schemas.microsoft.com/office/drawing/2014/main" id="{F9758A9B-8A95-9A11-A397-0963C9A91149}"/>
              </a:ext>
            </a:extLst>
          </p:cNvPr>
          <p:cNvSpPr txBox="1"/>
          <p:nvPr/>
        </p:nvSpPr>
        <p:spPr>
          <a:xfrm>
            <a:off x="2473320" y="-33981"/>
            <a:ext cx="15814680" cy="819327"/>
          </a:xfrm>
          <a:prstGeom prst="rect">
            <a:avLst/>
          </a:prstGeom>
        </p:spPr>
        <p:txBody>
          <a:bodyPr wrap="square" lIns="0" tIns="0" rIns="0" bIns="0" rtlCol="0" anchor="t">
            <a:spAutoFit/>
          </a:bodyPr>
          <a:lstStyle/>
          <a:p>
            <a:pPr algn="ctr">
              <a:lnSpc>
                <a:spcPts val="6820"/>
              </a:lnSpc>
            </a:pPr>
            <a:r>
              <a:rPr lang="en-US" sz="5500" b="1"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5500" b="1"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p>
        </p:txBody>
      </p:sp>
    </p:spTree>
    <p:extLst>
      <p:ext uri="{BB962C8B-B14F-4D97-AF65-F5344CB8AC3E}">
        <p14:creationId xmlns:p14="http://schemas.microsoft.com/office/powerpoint/2010/main" val="245006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2971800" y="1499478"/>
            <a:ext cx="6172200" cy="741229"/>
          </a:xfrm>
          <a:prstGeom prst="rect">
            <a:avLst/>
          </a:prstGeom>
        </p:spPr>
        <p:txBody>
          <a:bodyPr wrap="square" lIns="0" tIns="0" rIns="0" bIns="0" rtlCol="0" anchor="t">
            <a:spAutoFit/>
          </a:bodyPr>
          <a:lstStyle/>
          <a:p>
            <a:pPr algn="ctr">
              <a:lnSpc>
                <a:spcPts val="6300"/>
              </a:lnSpc>
              <a:spcBef>
                <a:spcPct val="0"/>
              </a:spcBef>
            </a:pPr>
            <a:r>
              <a:rPr lang="en-US" sz="4500" dirty="0" err="1">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Trang</a:t>
            </a:r>
            <a:r>
              <a:rPr lang="en-US" sz="4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chủ</a:t>
            </a:r>
            <a:r>
              <a:rPr lang="en-US" sz="4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website:</a:t>
            </a:r>
          </a:p>
        </p:txBody>
      </p:sp>
      <p:sp>
        <p:nvSpPr>
          <p:cNvPr id="9" name="TextBox 9"/>
          <p:cNvSpPr txBox="1"/>
          <p:nvPr/>
        </p:nvSpPr>
        <p:spPr>
          <a:xfrm>
            <a:off x="2438400" y="266943"/>
            <a:ext cx="12192000" cy="879472"/>
          </a:xfrm>
          <a:prstGeom prst="rect">
            <a:avLst/>
          </a:prstGeom>
        </p:spPr>
        <p:txBody>
          <a:bodyPr wrap="square" lIns="0" tIns="0" rIns="0" bIns="0" rtlCol="0" anchor="t">
            <a:spAutoFit/>
          </a:bodyPr>
          <a:lstStyle/>
          <a:p>
            <a:pPr algn="ctr">
              <a:lnSpc>
                <a:spcPts val="6820"/>
              </a:lnSpc>
            </a:pPr>
            <a:r>
              <a:rPr lang="en-US" sz="7500" b="1"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500" b="1"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p>
        </p:txBody>
      </p:sp>
      <p:pic>
        <p:nvPicPr>
          <p:cNvPr id="3" name="Picture 2">
            <a:extLst>
              <a:ext uri="{FF2B5EF4-FFF2-40B4-BE49-F238E27FC236}">
                <a16:creationId xmlns:a16="http://schemas.microsoft.com/office/drawing/2014/main" id="{E3128E5F-3C7D-5D14-DD20-F424EDAA70CB}"/>
              </a:ext>
            </a:extLst>
          </p:cNvPr>
          <p:cNvPicPr>
            <a:picLocks noChangeAspect="1"/>
          </p:cNvPicPr>
          <p:nvPr/>
        </p:nvPicPr>
        <p:blipFill>
          <a:blip r:embed="rId2"/>
          <a:stretch>
            <a:fillRect/>
          </a:stretch>
        </p:blipFill>
        <p:spPr>
          <a:xfrm>
            <a:off x="2819400" y="2580560"/>
            <a:ext cx="14281782" cy="68109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981200" y="1514571"/>
            <a:ext cx="8991600" cy="893450"/>
          </a:xfrm>
          <a:prstGeom prst="rect">
            <a:avLst/>
          </a:prstGeom>
        </p:spPr>
        <p:txBody>
          <a:bodyPr wrap="square" lIns="0" tIns="0" rIns="0" bIns="0" rtlCol="0" anchor="t">
            <a:spAutoFit/>
          </a:bodyPr>
          <a:lstStyle/>
          <a:p>
            <a:pPr algn="ctr">
              <a:lnSpc>
                <a:spcPts val="7570"/>
              </a:lnSpc>
              <a:spcBef>
                <a:spcPct val="0"/>
              </a:spcBef>
            </a:pPr>
            <a:r>
              <a:rPr lang="en-US" altLang="en-US" sz="48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altLang="en-US" sz="48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altLang="en-US" sz="48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altLang="en-US" sz="48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đăng</a:t>
            </a:r>
            <a:r>
              <a:rPr lang="en-US" altLang="en-US" sz="48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altLang="en-US" sz="48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nhập</a:t>
            </a:r>
            <a:r>
              <a:rPr lang="en-US" altLang="en-US" sz="48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altLang="en-US" sz="48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và</a:t>
            </a:r>
            <a:r>
              <a:rPr lang="en-US" altLang="en-US" sz="48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altLang="en-US" sz="48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đăng</a:t>
            </a:r>
            <a:r>
              <a:rPr lang="en-US" altLang="en-US" sz="48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altLang="en-US" sz="48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ký</a:t>
            </a:r>
            <a:endParaRPr lang="en-US" sz="48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p:txBody>
      </p:sp>
      <p:sp>
        <p:nvSpPr>
          <p:cNvPr id="9" name="TextBox 9"/>
          <p:cNvSpPr txBox="1"/>
          <p:nvPr/>
        </p:nvSpPr>
        <p:spPr>
          <a:xfrm>
            <a:off x="2229194" y="419101"/>
            <a:ext cx="10877206" cy="874342"/>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2" name="Picture 1">
            <a:extLst>
              <a:ext uri="{FF2B5EF4-FFF2-40B4-BE49-F238E27FC236}">
                <a16:creationId xmlns:a16="http://schemas.microsoft.com/office/drawing/2014/main" id="{D054138A-30C0-F4CF-07E7-9BEA00251410}"/>
              </a:ext>
            </a:extLst>
          </p:cNvPr>
          <p:cNvPicPr>
            <a:picLocks noChangeAspect="1"/>
          </p:cNvPicPr>
          <p:nvPr/>
        </p:nvPicPr>
        <p:blipFill>
          <a:blip r:embed="rId2"/>
          <a:stretch>
            <a:fillRect/>
          </a:stretch>
        </p:blipFill>
        <p:spPr>
          <a:xfrm>
            <a:off x="1986707" y="3009901"/>
            <a:ext cx="8328844" cy="5105399"/>
          </a:xfrm>
          <a:prstGeom prst="rect">
            <a:avLst/>
          </a:prstGeom>
        </p:spPr>
      </p:pic>
      <p:pic>
        <p:nvPicPr>
          <p:cNvPr id="5" name="Picture 4">
            <a:extLst>
              <a:ext uri="{FF2B5EF4-FFF2-40B4-BE49-F238E27FC236}">
                <a16:creationId xmlns:a16="http://schemas.microsoft.com/office/drawing/2014/main" id="{2AFC714B-50CF-5D3F-77F5-3CD649CDC811}"/>
              </a:ext>
            </a:extLst>
          </p:cNvPr>
          <p:cNvPicPr>
            <a:picLocks noChangeAspect="1"/>
          </p:cNvPicPr>
          <p:nvPr/>
        </p:nvPicPr>
        <p:blipFill>
          <a:blip r:embed="rId3"/>
          <a:stretch>
            <a:fillRect/>
          </a:stretch>
        </p:blipFill>
        <p:spPr>
          <a:xfrm>
            <a:off x="10591800" y="3004751"/>
            <a:ext cx="7256780" cy="5247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2895600" y="1293443"/>
            <a:ext cx="9418955" cy="714106"/>
          </a:xfrm>
          <a:prstGeom prst="rect">
            <a:avLst/>
          </a:prstGeom>
        </p:spPr>
        <p:txBody>
          <a:bodyPr wrap="square" lIns="0" tIns="0" rIns="0" bIns="0" rtlCol="0" anchor="t">
            <a:spAutoFit/>
          </a:bodyPr>
          <a:lstStyle/>
          <a:p>
            <a:pPr algn="ctr">
              <a:lnSpc>
                <a:spcPts val="6300"/>
              </a:lnSpc>
              <a:spcBef>
                <a:spcPct val="0"/>
              </a:spcBef>
            </a:pPr>
            <a:r>
              <a:rPr lang="en-US" sz="36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sz="36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sz="36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36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danh</a:t>
            </a:r>
            <a:r>
              <a:rPr lang="en-US" sz="36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36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sách</a:t>
            </a:r>
            <a:r>
              <a:rPr lang="en-US" sz="36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36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sản</a:t>
            </a:r>
            <a:r>
              <a:rPr lang="en-US" sz="36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36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phẩm</a:t>
            </a:r>
            <a:r>
              <a:rPr lang="en-US" sz="36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36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theo</a:t>
            </a:r>
            <a:r>
              <a:rPr lang="en-US" sz="36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36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danh</a:t>
            </a:r>
            <a:r>
              <a:rPr lang="en-US" sz="36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36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mục</a:t>
            </a:r>
            <a:r>
              <a:rPr lang="en-US" sz="36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p>
        </p:txBody>
      </p:sp>
      <p:sp>
        <p:nvSpPr>
          <p:cNvPr id="2" name="TextBox 9"/>
          <p:cNvSpPr txBox="1"/>
          <p:nvPr/>
        </p:nvSpPr>
        <p:spPr>
          <a:xfrm>
            <a:off x="2362200" y="419101"/>
            <a:ext cx="12496800" cy="874342"/>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5" name="Picture 4">
            <a:extLst>
              <a:ext uri="{FF2B5EF4-FFF2-40B4-BE49-F238E27FC236}">
                <a16:creationId xmlns:a16="http://schemas.microsoft.com/office/drawing/2014/main" id="{63070160-734E-34C5-B9F3-B5E2F617425C}"/>
              </a:ext>
            </a:extLst>
          </p:cNvPr>
          <p:cNvPicPr>
            <a:picLocks noChangeAspect="1"/>
          </p:cNvPicPr>
          <p:nvPr/>
        </p:nvPicPr>
        <p:blipFill>
          <a:blip r:embed="rId2"/>
          <a:stretch>
            <a:fillRect/>
          </a:stretch>
        </p:blipFill>
        <p:spPr>
          <a:xfrm>
            <a:off x="2971800" y="2324100"/>
            <a:ext cx="14523142" cy="7091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905000" y="2454910"/>
            <a:ext cx="16078200" cy="8042458"/>
          </a:xfrm>
          <a:prstGeom prst="rect">
            <a:avLst/>
          </a:prstGeom>
        </p:spPr>
        <p:txBody>
          <a:bodyPr wrap="square" lIns="0" tIns="0" rIns="0" bIns="0" rtlCol="0" anchor="t">
            <a:spAutoFit/>
          </a:bodyPr>
          <a:lstStyle/>
          <a:p>
            <a:pPr marL="914400" indent="-914400" algn="l">
              <a:lnSpc>
                <a:spcPts val="9100"/>
              </a:lnSpc>
              <a:spcBef>
                <a:spcPct val="0"/>
              </a:spcBef>
              <a:buAutoNum type="arabicPeriod"/>
            </a:pPr>
            <a:r>
              <a:rPr lang="en-US" sz="5500" dirty="0" err="1">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Mở</a:t>
            </a:r>
            <a:r>
              <a:rPr 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dirty="0" err="1">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Đầu</a:t>
            </a:r>
            <a:endParaRPr 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a:p>
            <a:pPr marL="914400" indent="-914400" algn="l">
              <a:lnSpc>
                <a:spcPts val="9100"/>
              </a:lnSpc>
              <a:spcBef>
                <a:spcPct val="0"/>
              </a:spcBef>
              <a:buAutoNum type="arabicPeriod"/>
            </a:pPr>
            <a:r>
              <a:rPr lang="en-US" sz="5500"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Tổng</a:t>
            </a: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 Quan </a:t>
            </a:r>
            <a:r>
              <a:rPr lang="en-US" sz="5500"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Nghiên</a:t>
            </a: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Cứu</a:t>
            </a:r>
            <a:endParaRPr 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a:p>
            <a:pPr algn="l">
              <a:lnSpc>
                <a:spcPts val="9100"/>
              </a:lnSpc>
              <a:spcBef>
                <a:spcPct val="0"/>
              </a:spcBef>
            </a:pP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3</a:t>
            </a:r>
            <a:r>
              <a:rPr 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Nghiên</a:t>
            </a: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Cứu</a:t>
            </a: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 Lý </a:t>
            </a:r>
            <a:r>
              <a:rPr lang="en-US" sz="5500"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Thuyết</a:t>
            </a:r>
            <a:r>
              <a:rPr 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p>
          <a:p>
            <a:pPr algn="l">
              <a:lnSpc>
                <a:spcPts val="9100"/>
              </a:lnSpc>
              <a:spcBef>
                <a:spcPct val="0"/>
              </a:spcBef>
            </a:pP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4</a:t>
            </a:r>
            <a:r>
              <a:rPr 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Hiện</a:t>
            </a: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Thực</a:t>
            </a: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Hóa</a:t>
            </a: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Nghiên</a:t>
            </a: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5500" dirty="0" err="1">
                <a:latin typeface="Times New Roman" panose="02020603050405020304" pitchFamily="18" charset="0"/>
                <a:ea typeface="Canva Sans" panose="020B0503030501040103"/>
                <a:cs typeface="Times New Roman" panose="02020603050405020304" pitchFamily="18" charset="0"/>
                <a:sym typeface="Canva Sans" panose="020B0503030501040103"/>
              </a:rPr>
              <a:t>Cứu</a:t>
            </a:r>
            <a:endParaRPr 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a:p>
            <a:pPr algn="l">
              <a:lnSpc>
                <a:spcPts val="9100"/>
              </a:lnSpc>
              <a:spcBef>
                <a:spcPct val="0"/>
              </a:spcBef>
            </a:pP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5</a:t>
            </a:r>
            <a:r>
              <a:rPr 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vi-VN" alt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r>
              <a:rPr 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p>
          <a:p>
            <a:pPr algn="l">
              <a:lnSpc>
                <a:spcPts val="9100"/>
              </a:lnSpc>
              <a:spcBef>
                <a:spcPct val="0"/>
              </a:spcBef>
            </a:pPr>
            <a:r>
              <a:rPr lang="en-US" sz="5500" dirty="0">
                <a:latin typeface="Times New Roman" panose="02020603050405020304" pitchFamily="18" charset="0"/>
                <a:ea typeface="Canva Sans" panose="020B0503030501040103"/>
                <a:cs typeface="Times New Roman" panose="02020603050405020304" pitchFamily="18" charset="0"/>
                <a:sym typeface="Canva Sans" panose="020B0503030501040103"/>
              </a:rPr>
              <a:t>6</a:t>
            </a:r>
            <a:r>
              <a:rPr 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vi-VN" alt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Kết Luận Và Hướng Phát Triển</a:t>
            </a:r>
            <a:r>
              <a:rPr lang="en-US" sz="5500" dirty="0">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p>
          <a:p>
            <a:pPr algn="l">
              <a:lnSpc>
                <a:spcPts val="9100"/>
              </a:lnSpc>
              <a:spcBef>
                <a:spcPct val="0"/>
              </a:spcBef>
            </a:pPr>
            <a:endParaRPr lang="en-US" sz="5500" dirty="0" err="1">
              <a:solidFill>
                <a:schemeClr val="tx1"/>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p:txBody>
      </p:sp>
      <p:sp>
        <p:nvSpPr>
          <p:cNvPr id="8" name="TextBox 8"/>
          <p:cNvSpPr txBox="1"/>
          <p:nvPr/>
        </p:nvSpPr>
        <p:spPr>
          <a:xfrm>
            <a:off x="330628" y="557230"/>
            <a:ext cx="17957372" cy="1482393"/>
          </a:xfrm>
          <a:prstGeom prst="rect">
            <a:avLst/>
          </a:prstGeom>
        </p:spPr>
        <p:txBody>
          <a:bodyPr wrap="square" lIns="0" tIns="0" rIns="0" bIns="0" rtlCol="0" anchor="t">
            <a:spAutoFit/>
          </a:bodyPr>
          <a:lstStyle/>
          <a:p>
            <a:pPr algn="ctr">
              <a:lnSpc>
                <a:spcPts val="12600"/>
              </a:lnSpc>
              <a:spcBef>
                <a:spcPct val="0"/>
              </a:spcBef>
            </a:pPr>
            <a:r>
              <a:rPr lang="en-US" sz="900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NỘI</a:t>
            </a:r>
            <a:r>
              <a:rPr lang="en-US" sz="900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DUNG </a:t>
            </a:r>
            <a:r>
              <a:rPr lang="en-US" sz="900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TRÌNH</a:t>
            </a:r>
            <a:r>
              <a:rPr lang="en-US" sz="900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r>
              <a:rPr lang="en-US" sz="900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BÀY</a:t>
            </a:r>
          </a:p>
        </p:txBody>
      </p:sp>
      <p:sp>
        <p:nvSpPr>
          <p:cNvPr id="9" name="AutoShape 9"/>
          <p:cNvSpPr/>
          <p:nvPr/>
        </p:nvSpPr>
        <p:spPr>
          <a:xfrm flipV="1">
            <a:off x="205740" y="2265680"/>
            <a:ext cx="12573000" cy="39370"/>
          </a:xfrm>
          <a:prstGeom prst="line">
            <a:avLst/>
          </a:prstGeom>
          <a:ln>
            <a:headEnd type="none" w="sm" len="sm"/>
            <a:tailEnd type="none" w="sm" len="sm"/>
          </a:ln>
        </p:spPr>
        <p:style>
          <a:lnRef idx="2">
            <a:schemeClr val="accent1"/>
          </a:lnRef>
          <a:fillRef idx="0">
            <a:srgbClr val="FFFFFF"/>
          </a:fillRef>
          <a:effectRef idx="0">
            <a:srgbClr val="FFFFFF"/>
          </a:effectRef>
          <a:fontRef idx="minor">
            <a:schemeClr val="tx1"/>
          </a:fontRef>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fade">
                                      <p:cBhvr>
                                        <p:cTn id="29"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4419600" y="1409700"/>
            <a:ext cx="9833610" cy="741229"/>
          </a:xfrm>
          <a:prstGeom prst="rect">
            <a:avLst/>
          </a:prstGeom>
        </p:spPr>
        <p:txBody>
          <a:bodyPr wrap="square" lIns="0" tIns="0" rIns="0" bIns="0" rtlCol="0" anchor="t">
            <a:spAutoFit/>
          </a:bodyPr>
          <a:lstStyle/>
          <a:p>
            <a:pPr algn="l">
              <a:lnSpc>
                <a:spcPts val="6300"/>
              </a:lnSpc>
              <a:spcBef>
                <a:spcPct val="0"/>
              </a:spcBef>
            </a:pP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chi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tiết</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sản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phẩm</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p>
        </p:txBody>
      </p:sp>
      <p:sp>
        <p:nvSpPr>
          <p:cNvPr id="2" name="TextBox 9"/>
          <p:cNvSpPr txBox="1"/>
          <p:nvPr/>
        </p:nvSpPr>
        <p:spPr>
          <a:xfrm>
            <a:off x="2362200" y="419101"/>
            <a:ext cx="13258800" cy="874342"/>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5" name="Picture 4">
            <a:extLst>
              <a:ext uri="{FF2B5EF4-FFF2-40B4-BE49-F238E27FC236}">
                <a16:creationId xmlns:a16="http://schemas.microsoft.com/office/drawing/2014/main" id="{D3A86B5A-FFF7-10B8-27A3-6F8205A87743}"/>
              </a:ext>
            </a:extLst>
          </p:cNvPr>
          <p:cNvPicPr>
            <a:picLocks noChangeAspect="1"/>
          </p:cNvPicPr>
          <p:nvPr/>
        </p:nvPicPr>
        <p:blipFill>
          <a:blip r:embed="rId2"/>
          <a:stretch>
            <a:fillRect/>
          </a:stretch>
        </p:blipFill>
        <p:spPr>
          <a:xfrm>
            <a:off x="2971800" y="3009900"/>
            <a:ext cx="13487400" cy="64290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52E79-2D07-DC10-4618-2AC5D191B82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C9C7D585-80A4-827B-FB6E-8D8A6143522C}"/>
              </a:ext>
            </a:extLst>
          </p:cNvPr>
          <p:cNvSpPr txBox="1"/>
          <p:nvPr/>
        </p:nvSpPr>
        <p:spPr>
          <a:xfrm>
            <a:off x="4419600" y="1409700"/>
            <a:ext cx="9833610" cy="741229"/>
          </a:xfrm>
          <a:prstGeom prst="rect">
            <a:avLst/>
          </a:prstGeom>
        </p:spPr>
        <p:txBody>
          <a:bodyPr wrap="square" lIns="0" tIns="0" rIns="0" bIns="0" rtlCol="0" anchor="t">
            <a:spAutoFit/>
          </a:bodyPr>
          <a:lstStyle/>
          <a:p>
            <a:pPr algn="l">
              <a:lnSpc>
                <a:spcPts val="6300"/>
              </a:lnSpc>
              <a:spcBef>
                <a:spcPct val="0"/>
              </a:spcBef>
            </a:pP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chi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tiết</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sản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phẩm</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p>
        </p:txBody>
      </p:sp>
      <p:sp>
        <p:nvSpPr>
          <p:cNvPr id="2" name="TextBox 9">
            <a:extLst>
              <a:ext uri="{FF2B5EF4-FFF2-40B4-BE49-F238E27FC236}">
                <a16:creationId xmlns:a16="http://schemas.microsoft.com/office/drawing/2014/main" id="{3025ED20-620C-564B-214B-89ABD604BA12}"/>
              </a:ext>
            </a:extLst>
          </p:cNvPr>
          <p:cNvSpPr txBox="1"/>
          <p:nvPr/>
        </p:nvSpPr>
        <p:spPr>
          <a:xfrm>
            <a:off x="2362200" y="419101"/>
            <a:ext cx="13258800" cy="874342"/>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3" name="Picture 2">
            <a:extLst>
              <a:ext uri="{FF2B5EF4-FFF2-40B4-BE49-F238E27FC236}">
                <a16:creationId xmlns:a16="http://schemas.microsoft.com/office/drawing/2014/main" id="{B53AF637-B526-62AB-0AA2-7577162D9FC9}"/>
              </a:ext>
            </a:extLst>
          </p:cNvPr>
          <p:cNvPicPr>
            <a:picLocks noChangeAspect="1"/>
          </p:cNvPicPr>
          <p:nvPr/>
        </p:nvPicPr>
        <p:blipFill>
          <a:blip r:embed="rId2"/>
          <a:stretch>
            <a:fillRect/>
          </a:stretch>
        </p:blipFill>
        <p:spPr>
          <a:xfrm>
            <a:off x="3200400" y="2476500"/>
            <a:ext cx="14175650" cy="6823282"/>
          </a:xfrm>
          <a:prstGeom prst="rect">
            <a:avLst/>
          </a:prstGeom>
        </p:spPr>
      </p:pic>
    </p:spTree>
    <p:extLst>
      <p:ext uri="{BB962C8B-B14F-4D97-AF65-F5344CB8AC3E}">
        <p14:creationId xmlns:p14="http://schemas.microsoft.com/office/powerpoint/2010/main" val="326595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914400" y="1409829"/>
            <a:ext cx="9603463" cy="741229"/>
          </a:xfrm>
          <a:prstGeom prst="rect">
            <a:avLst/>
          </a:prstGeom>
        </p:spPr>
        <p:txBody>
          <a:bodyPr wrap="square" lIns="0" tIns="0" rIns="0" bIns="0" rtlCol="0" anchor="t">
            <a:spAutoFit/>
          </a:bodyPr>
          <a:lstStyle/>
          <a:p>
            <a:pPr marL="0" lvl="1" algn="ctr">
              <a:lnSpc>
                <a:spcPts val="6300"/>
              </a:lnSpc>
              <a:spcBef>
                <a:spcPct val="0"/>
              </a:spcBef>
            </a:pP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giỏ</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hàng</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a:t>
            </a:r>
          </a:p>
        </p:txBody>
      </p:sp>
      <p:sp>
        <p:nvSpPr>
          <p:cNvPr id="3" name="TextBox 9"/>
          <p:cNvSpPr txBox="1"/>
          <p:nvPr/>
        </p:nvSpPr>
        <p:spPr>
          <a:xfrm>
            <a:off x="2743200" y="419101"/>
            <a:ext cx="14478000" cy="874342"/>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2" name="Picture 1">
            <a:extLst>
              <a:ext uri="{FF2B5EF4-FFF2-40B4-BE49-F238E27FC236}">
                <a16:creationId xmlns:a16="http://schemas.microsoft.com/office/drawing/2014/main" id="{66DBB81E-F91A-E935-055D-5A6E7CAD16BD}"/>
              </a:ext>
            </a:extLst>
          </p:cNvPr>
          <p:cNvPicPr>
            <a:picLocks noChangeAspect="1"/>
          </p:cNvPicPr>
          <p:nvPr/>
        </p:nvPicPr>
        <p:blipFill>
          <a:blip r:embed="rId2"/>
          <a:stretch>
            <a:fillRect/>
          </a:stretch>
        </p:blipFill>
        <p:spPr>
          <a:xfrm>
            <a:off x="2743200" y="2464101"/>
            <a:ext cx="14739996" cy="7022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2743200" y="1409829"/>
            <a:ext cx="7774663" cy="741229"/>
          </a:xfrm>
          <a:prstGeom prst="rect">
            <a:avLst/>
          </a:prstGeom>
        </p:spPr>
        <p:txBody>
          <a:bodyPr wrap="square" lIns="0" tIns="0" rIns="0" bIns="0" rtlCol="0" anchor="t">
            <a:spAutoFit/>
          </a:bodyPr>
          <a:lstStyle/>
          <a:p>
            <a:pPr marL="0" lvl="1" algn="ctr">
              <a:lnSpc>
                <a:spcPts val="6300"/>
              </a:lnSpc>
              <a:spcBef>
                <a:spcPct val="0"/>
              </a:spcBef>
            </a:pP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thanh</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toán</a:t>
            </a:r>
            <a:endPar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p:txBody>
      </p:sp>
      <p:sp>
        <p:nvSpPr>
          <p:cNvPr id="3" name="TextBox 9"/>
          <p:cNvSpPr txBox="1"/>
          <p:nvPr/>
        </p:nvSpPr>
        <p:spPr>
          <a:xfrm>
            <a:off x="2590800" y="419101"/>
            <a:ext cx="13106400" cy="874342"/>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4" name="Picture 3">
            <a:extLst>
              <a:ext uri="{FF2B5EF4-FFF2-40B4-BE49-F238E27FC236}">
                <a16:creationId xmlns:a16="http://schemas.microsoft.com/office/drawing/2014/main" id="{98737D13-D90B-F3B0-7E6A-2F59F71CD69E}"/>
              </a:ext>
            </a:extLst>
          </p:cNvPr>
          <p:cNvPicPr>
            <a:picLocks noChangeAspect="1"/>
          </p:cNvPicPr>
          <p:nvPr/>
        </p:nvPicPr>
        <p:blipFill>
          <a:blip r:embed="rId2"/>
          <a:stretch>
            <a:fillRect/>
          </a:stretch>
        </p:blipFill>
        <p:spPr>
          <a:xfrm>
            <a:off x="2895600" y="2552700"/>
            <a:ext cx="14199482" cy="68864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67F2A-167D-574A-0CBC-1F8193672D05}"/>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A3F3641D-FA4F-C186-9B81-35CBE67C1C3A}"/>
              </a:ext>
            </a:extLst>
          </p:cNvPr>
          <p:cNvSpPr txBox="1"/>
          <p:nvPr/>
        </p:nvSpPr>
        <p:spPr>
          <a:xfrm>
            <a:off x="2743200" y="1293443"/>
            <a:ext cx="7774663" cy="741229"/>
          </a:xfrm>
          <a:prstGeom prst="rect">
            <a:avLst/>
          </a:prstGeom>
        </p:spPr>
        <p:txBody>
          <a:bodyPr wrap="square" lIns="0" tIns="0" rIns="0" bIns="0" rtlCol="0" anchor="t">
            <a:spAutoFit/>
          </a:bodyPr>
          <a:lstStyle/>
          <a:p>
            <a:pPr marL="0" lvl="1" algn="ctr">
              <a:lnSpc>
                <a:spcPts val="6300"/>
              </a:lnSpc>
              <a:spcBef>
                <a:spcPct val="0"/>
              </a:spcBef>
            </a:pP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hóa</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đơn</a:t>
            </a:r>
            <a:endPar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p:txBody>
      </p:sp>
      <p:sp>
        <p:nvSpPr>
          <p:cNvPr id="3" name="TextBox 9">
            <a:extLst>
              <a:ext uri="{FF2B5EF4-FFF2-40B4-BE49-F238E27FC236}">
                <a16:creationId xmlns:a16="http://schemas.microsoft.com/office/drawing/2014/main" id="{884539BC-5234-7ADA-F419-365567A53460}"/>
              </a:ext>
            </a:extLst>
          </p:cNvPr>
          <p:cNvSpPr txBox="1"/>
          <p:nvPr/>
        </p:nvSpPr>
        <p:spPr>
          <a:xfrm>
            <a:off x="2590800" y="419101"/>
            <a:ext cx="13106400" cy="874342"/>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2" name="Picture 1">
            <a:extLst>
              <a:ext uri="{FF2B5EF4-FFF2-40B4-BE49-F238E27FC236}">
                <a16:creationId xmlns:a16="http://schemas.microsoft.com/office/drawing/2014/main" id="{766DF793-A297-7249-6AAE-D7081FE06844}"/>
              </a:ext>
            </a:extLst>
          </p:cNvPr>
          <p:cNvPicPr>
            <a:picLocks noChangeAspect="1"/>
          </p:cNvPicPr>
          <p:nvPr/>
        </p:nvPicPr>
        <p:blipFill>
          <a:blip r:embed="rId2"/>
          <a:stretch>
            <a:fillRect/>
          </a:stretch>
        </p:blipFill>
        <p:spPr>
          <a:xfrm>
            <a:off x="4876800" y="2173339"/>
            <a:ext cx="8534400" cy="7999361"/>
          </a:xfrm>
          <a:prstGeom prst="rect">
            <a:avLst/>
          </a:prstGeom>
        </p:spPr>
      </p:pic>
    </p:spTree>
    <p:extLst>
      <p:ext uri="{BB962C8B-B14F-4D97-AF65-F5344CB8AC3E}">
        <p14:creationId xmlns:p14="http://schemas.microsoft.com/office/powerpoint/2010/main" val="416354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4572000" y="1499235"/>
            <a:ext cx="3657600" cy="741229"/>
          </a:xfrm>
          <a:prstGeom prst="rect">
            <a:avLst/>
          </a:prstGeom>
        </p:spPr>
        <p:txBody>
          <a:bodyPr wrap="square" lIns="0" tIns="0" rIns="0" bIns="0" rtlCol="0" anchor="t">
            <a:spAutoFit/>
          </a:bodyPr>
          <a:lstStyle/>
          <a:p>
            <a:pPr algn="ctr">
              <a:lnSpc>
                <a:spcPts val="6300"/>
              </a:lnSpc>
              <a:spcBef>
                <a:spcPct val="0"/>
              </a:spcBef>
            </a:pPr>
            <a:r>
              <a:rPr lang="en-US" alt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alt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alt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POS</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a:t>
            </a:r>
          </a:p>
        </p:txBody>
      </p:sp>
      <p:sp>
        <p:nvSpPr>
          <p:cNvPr id="3" name="TextBox 9"/>
          <p:cNvSpPr txBox="1"/>
          <p:nvPr/>
        </p:nvSpPr>
        <p:spPr>
          <a:xfrm>
            <a:off x="2743200" y="419101"/>
            <a:ext cx="12877800" cy="874342"/>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5" name="Picture 4">
            <a:extLst>
              <a:ext uri="{FF2B5EF4-FFF2-40B4-BE49-F238E27FC236}">
                <a16:creationId xmlns:a16="http://schemas.microsoft.com/office/drawing/2014/main" id="{D26897B6-BB9A-5024-0733-36607043F9EB}"/>
              </a:ext>
            </a:extLst>
          </p:cNvPr>
          <p:cNvPicPr>
            <a:picLocks noChangeAspect="1"/>
          </p:cNvPicPr>
          <p:nvPr/>
        </p:nvPicPr>
        <p:blipFill>
          <a:blip r:embed="rId2"/>
          <a:stretch>
            <a:fillRect/>
          </a:stretch>
        </p:blipFill>
        <p:spPr>
          <a:xfrm>
            <a:off x="3429000" y="2446256"/>
            <a:ext cx="11049000" cy="71929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DCD5E-2100-4483-3771-B09442F55ABE}"/>
            </a:ext>
          </a:extLst>
        </p:cNvPr>
        <p:cNvGrpSpPr/>
        <p:nvPr/>
      </p:nvGrpSpPr>
      <p:grpSpPr>
        <a:xfrm>
          <a:off x="0" y="0"/>
          <a:ext cx="0" cy="0"/>
          <a:chOff x="0" y="0"/>
          <a:chExt cx="0" cy="0"/>
        </a:xfrm>
      </p:grpSpPr>
      <p:sp>
        <p:nvSpPr>
          <p:cNvPr id="10" name="TextBox 10">
            <a:extLst>
              <a:ext uri="{FF2B5EF4-FFF2-40B4-BE49-F238E27FC236}">
                <a16:creationId xmlns:a16="http://schemas.microsoft.com/office/drawing/2014/main" id="{AB6AC690-EF9B-47F1-B338-2B39F33642AF}"/>
              </a:ext>
            </a:extLst>
          </p:cNvPr>
          <p:cNvSpPr txBox="1"/>
          <p:nvPr/>
        </p:nvSpPr>
        <p:spPr>
          <a:xfrm>
            <a:off x="4572000" y="1499235"/>
            <a:ext cx="3657600" cy="741229"/>
          </a:xfrm>
          <a:prstGeom prst="rect">
            <a:avLst/>
          </a:prstGeom>
        </p:spPr>
        <p:txBody>
          <a:bodyPr wrap="square" lIns="0" tIns="0" rIns="0" bIns="0" rtlCol="0" anchor="t">
            <a:spAutoFit/>
          </a:bodyPr>
          <a:lstStyle/>
          <a:p>
            <a:pPr algn="ctr">
              <a:lnSpc>
                <a:spcPts val="6300"/>
              </a:lnSpc>
              <a:spcBef>
                <a:spcPct val="0"/>
              </a:spcBef>
            </a:pPr>
            <a:r>
              <a:rPr lang="en-US" alt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alt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alt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POS</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a:t>
            </a:r>
          </a:p>
        </p:txBody>
      </p:sp>
      <p:sp>
        <p:nvSpPr>
          <p:cNvPr id="3" name="TextBox 9">
            <a:extLst>
              <a:ext uri="{FF2B5EF4-FFF2-40B4-BE49-F238E27FC236}">
                <a16:creationId xmlns:a16="http://schemas.microsoft.com/office/drawing/2014/main" id="{578B6B03-B184-F4AE-EC15-08D5EFEDF571}"/>
              </a:ext>
            </a:extLst>
          </p:cNvPr>
          <p:cNvSpPr txBox="1"/>
          <p:nvPr/>
        </p:nvSpPr>
        <p:spPr>
          <a:xfrm>
            <a:off x="2743200" y="419101"/>
            <a:ext cx="12877800" cy="874342"/>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2" name="Picture 1">
            <a:extLst>
              <a:ext uri="{FF2B5EF4-FFF2-40B4-BE49-F238E27FC236}">
                <a16:creationId xmlns:a16="http://schemas.microsoft.com/office/drawing/2014/main" id="{AB6EEB74-B563-967F-BB37-26C188D73A8D}"/>
              </a:ext>
            </a:extLst>
          </p:cNvPr>
          <p:cNvPicPr>
            <a:picLocks noChangeAspect="1"/>
          </p:cNvPicPr>
          <p:nvPr/>
        </p:nvPicPr>
        <p:blipFill>
          <a:blip r:embed="rId2"/>
          <a:stretch>
            <a:fillRect/>
          </a:stretch>
        </p:blipFill>
        <p:spPr>
          <a:xfrm>
            <a:off x="3048000" y="2459642"/>
            <a:ext cx="14711994" cy="6903990"/>
          </a:xfrm>
          <a:prstGeom prst="rect">
            <a:avLst/>
          </a:prstGeom>
        </p:spPr>
      </p:pic>
    </p:spTree>
    <p:extLst>
      <p:ext uri="{BB962C8B-B14F-4D97-AF65-F5344CB8AC3E}">
        <p14:creationId xmlns:p14="http://schemas.microsoft.com/office/powerpoint/2010/main" val="45628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343400" y="1083945"/>
            <a:ext cx="10977245" cy="741229"/>
          </a:xfrm>
          <a:prstGeom prst="rect">
            <a:avLst/>
          </a:prstGeom>
        </p:spPr>
        <p:txBody>
          <a:bodyPr wrap="square" lIns="0" tIns="0" rIns="0" bIns="0" rtlCol="0" anchor="t">
            <a:spAutoFit/>
          </a:bodyPr>
          <a:lstStyle/>
          <a:p>
            <a:pPr algn="l">
              <a:lnSpc>
                <a:spcPts val="6300"/>
              </a:lnSpc>
              <a:spcBef>
                <a:spcPct val="0"/>
              </a:spcBef>
            </a:pP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địa</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chỉ</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cửa</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hàng</a:t>
            </a:r>
            <a:endPar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endParaRPr>
          </a:p>
        </p:txBody>
      </p:sp>
      <p:sp>
        <p:nvSpPr>
          <p:cNvPr id="3" name="TextBox 9"/>
          <p:cNvSpPr txBox="1"/>
          <p:nvPr/>
        </p:nvSpPr>
        <p:spPr>
          <a:xfrm>
            <a:off x="2438400" y="419101"/>
            <a:ext cx="13258800" cy="874342"/>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2" name="Picture 1">
            <a:extLst>
              <a:ext uri="{FF2B5EF4-FFF2-40B4-BE49-F238E27FC236}">
                <a16:creationId xmlns:a16="http://schemas.microsoft.com/office/drawing/2014/main" id="{AF7C2336-6287-1BDD-C72A-70399D675554}"/>
              </a:ext>
            </a:extLst>
          </p:cNvPr>
          <p:cNvPicPr>
            <a:picLocks noChangeAspect="1"/>
          </p:cNvPicPr>
          <p:nvPr/>
        </p:nvPicPr>
        <p:blipFill>
          <a:blip r:embed="rId2"/>
          <a:stretch>
            <a:fillRect/>
          </a:stretch>
        </p:blipFill>
        <p:spPr>
          <a:xfrm>
            <a:off x="2895600" y="2178566"/>
            <a:ext cx="15080656" cy="71559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2227580" y="1183640"/>
            <a:ext cx="13110845" cy="741229"/>
          </a:xfrm>
          <a:prstGeom prst="rect">
            <a:avLst/>
          </a:prstGeom>
        </p:spPr>
        <p:txBody>
          <a:bodyPr wrap="square" lIns="0" tIns="0" rIns="0" bIns="0" rtlCol="0" anchor="t">
            <a:spAutoFit/>
          </a:bodyPr>
          <a:lstStyle/>
          <a:p>
            <a:pPr algn="l">
              <a:lnSpc>
                <a:spcPts val="6300"/>
              </a:lnSpc>
              <a:spcBef>
                <a:spcPct val="0"/>
              </a:spcBef>
            </a:pP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quản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lý</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hàng</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tồn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kho</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a:t>
            </a:r>
          </a:p>
        </p:txBody>
      </p:sp>
      <p:sp>
        <p:nvSpPr>
          <p:cNvPr id="3" name="TextBox 9"/>
          <p:cNvSpPr txBox="1"/>
          <p:nvPr/>
        </p:nvSpPr>
        <p:spPr>
          <a:xfrm>
            <a:off x="1066800" y="419101"/>
            <a:ext cx="10153994" cy="874395"/>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4" name="Picture 3">
            <a:extLst>
              <a:ext uri="{FF2B5EF4-FFF2-40B4-BE49-F238E27FC236}">
                <a16:creationId xmlns:a16="http://schemas.microsoft.com/office/drawing/2014/main" id="{9FB41377-9998-2287-96F0-21F06C1E2E66}"/>
              </a:ext>
            </a:extLst>
          </p:cNvPr>
          <p:cNvPicPr>
            <a:picLocks noChangeAspect="1"/>
          </p:cNvPicPr>
          <p:nvPr/>
        </p:nvPicPr>
        <p:blipFill>
          <a:blip r:embed="rId2"/>
          <a:stretch>
            <a:fillRect/>
          </a:stretch>
        </p:blipFill>
        <p:spPr>
          <a:xfrm>
            <a:off x="2667000" y="2057565"/>
            <a:ext cx="14953528" cy="71245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0DCF7-BCAC-3270-9463-94EBB3C1A867}"/>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550E6D38-0A33-BB80-3403-7D9FF5673801}"/>
              </a:ext>
            </a:extLst>
          </p:cNvPr>
          <p:cNvSpPr txBox="1"/>
          <p:nvPr/>
        </p:nvSpPr>
        <p:spPr>
          <a:xfrm>
            <a:off x="3886200" y="1183640"/>
            <a:ext cx="11452225" cy="741229"/>
          </a:xfrm>
          <a:prstGeom prst="rect">
            <a:avLst/>
          </a:prstGeom>
        </p:spPr>
        <p:txBody>
          <a:bodyPr wrap="square" lIns="0" tIns="0" rIns="0" bIns="0" rtlCol="0" anchor="t">
            <a:spAutoFit/>
          </a:bodyPr>
          <a:lstStyle/>
          <a:p>
            <a:pPr algn="l">
              <a:lnSpc>
                <a:spcPts val="6300"/>
              </a:lnSpc>
              <a:spcBef>
                <a:spcPct val="0"/>
              </a:spcBef>
            </a:pP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Giao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diện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báo</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cáo</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bán</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 </a:t>
            </a:r>
            <a:r>
              <a:rPr lang="en-US" sz="4500" dirty="0" err="1">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hàng</a:t>
            </a:r>
            <a:r>
              <a:rPr lang="en-US" sz="4500" dirty="0">
                <a:solidFill>
                  <a:srgbClr val="000000"/>
                </a:solidFill>
                <a:latin typeface="Times New Roman" panose="02020603050405020304" pitchFamily="18" charset="0"/>
                <a:ea typeface="Canva Sans" panose="020B0503030501040103"/>
                <a:cs typeface="Times New Roman" panose="02020603050405020304" pitchFamily="18" charset="0"/>
                <a:sym typeface="Canva Sans" panose="020B0503030501040103"/>
              </a:rPr>
              <a:t>:</a:t>
            </a:r>
          </a:p>
        </p:txBody>
      </p:sp>
      <p:sp>
        <p:nvSpPr>
          <p:cNvPr id="3" name="TextBox 9">
            <a:extLst>
              <a:ext uri="{FF2B5EF4-FFF2-40B4-BE49-F238E27FC236}">
                <a16:creationId xmlns:a16="http://schemas.microsoft.com/office/drawing/2014/main" id="{EA036B04-F560-8A77-5312-3F8AEDA106C9}"/>
              </a:ext>
            </a:extLst>
          </p:cNvPr>
          <p:cNvSpPr txBox="1"/>
          <p:nvPr/>
        </p:nvSpPr>
        <p:spPr>
          <a:xfrm>
            <a:off x="2514600" y="419101"/>
            <a:ext cx="12192000" cy="874342"/>
          </a:xfrm>
          <a:prstGeom prst="rect">
            <a:avLst/>
          </a:prstGeom>
        </p:spPr>
        <p:txBody>
          <a:bodyPr wrap="square" lIns="0" tIns="0" rIns="0" bIns="0" rtlCol="0" anchor="t">
            <a:spAutoFit/>
          </a:bodyPr>
          <a:lstStyle/>
          <a:p>
            <a:pPr algn="ctr">
              <a:lnSpc>
                <a:spcPts val="6820"/>
              </a:lnSpc>
            </a:pPr>
            <a:r>
              <a:rPr 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4. </a:t>
            </a:r>
            <a:r>
              <a:rPr lang="vi-VN" altLang="en-US" sz="7330" b="1" dirty="0">
                <a:latin typeface="Times New Roman" panose="02020603050405020304" pitchFamily="18" charset="0"/>
                <a:ea typeface="Canva Sans" panose="020B0503030501040103"/>
                <a:cs typeface="Times New Roman" panose="02020603050405020304" pitchFamily="18" charset="0"/>
                <a:sym typeface="Canva Sans" panose="020B0503030501040103"/>
              </a:rPr>
              <a:t>Kết Quả Nghiên Cứu</a:t>
            </a:r>
            <a:endParaRPr lang="en-US" sz="7330" b="1" dirty="0">
              <a:solidFill>
                <a:srgbClr val="000000"/>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pic>
        <p:nvPicPr>
          <p:cNvPr id="2" name="Picture 1">
            <a:extLst>
              <a:ext uri="{FF2B5EF4-FFF2-40B4-BE49-F238E27FC236}">
                <a16:creationId xmlns:a16="http://schemas.microsoft.com/office/drawing/2014/main" id="{3EB797B3-C2D3-5964-45BB-B94D03B052A1}"/>
              </a:ext>
            </a:extLst>
          </p:cNvPr>
          <p:cNvPicPr>
            <a:picLocks noChangeAspect="1"/>
          </p:cNvPicPr>
          <p:nvPr/>
        </p:nvPicPr>
        <p:blipFill>
          <a:blip r:embed="rId2"/>
          <a:stretch>
            <a:fillRect/>
          </a:stretch>
        </p:blipFill>
        <p:spPr>
          <a:xfrm>
            <a:off x="3733800" y="2057982"/>
            <a:ext cx="13919834" cy="8139966"/>
          </a:xfrm>
          <a:prstGeom prst="rect">
            <a:avLst/>
          </a:prstGeom>
        </p:spPr>
      </p:pic>
    </p:spTree>
    <p:extLst>
      <p:ext uri="{BB962C8B-B14F-4D97-AF65-F5344CB8AC3E}">
        <p14:creationId xmlns:p14="http://schemas.microsoft.com/office/powerpoint/2010/main" val="248295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2133600" y="2255481"/>
            <a:ext cx="15849600" cy="6545619"/>
          </a:xfrm>
          <a:prstGeom prst="rect">
            <a:avLst/>
          </a:prstGeom>
        </p:spPr>
        <p:txBody>
          <a:bodyPr lIns="0" tIns="0" rIns="0" bIns="0" rtlCol="0" anchor="t">
            <a:noAutofit/>
          </a:bodyPr>
          <a:lstStyle/>
          <a:p>
            <a:pPr indent="457200" algn="just">
              <a:lnSpc>
                <a:spcPts val="5965"/>
              </a:lnSpc>
            </a:pPr>
            <a:r>
              <a:rPr lang="vi-VN" sz="3600" dirty="0">
                <a:latin typeface="Times New Roman" panose="02020603050405020304" pitchFamily="18" charset="0"/>
                <a:cs typeface="Times New Roman" panose="02020603050405020304" pitchFamily="18" charset="0"/>
              </a:rPr>
              <a:t>Trước nhu cầu quản lý hiệu quả hoạt động kinh doanh của các siêu thị mini trong bối cảnh công nghệ thông tin phát triển mạnh mẽ, việc xây dựng một ứng dụng quản lý trên nền tảng web là cần thiết.</a:t>
            </a:r>
            <a:endParaRPr lang="en-US" sz="3600" dirty="0">
              <a:latin typeface="Times New Roman" panose="02020603050405020304" pitchFamily="18" charset="0"/>
              <a:cs typeface="Times New Roman" panose="02020603050405020304" pitchFamily="18" charset="0"/>
            </a:endParaRPr>
          </a:p>
          <a:p>
            <a:pPr indent="457200" algn="just">
              <a:lnSpc>
                <a:spcPts val="5965"/>
              </a:lnSpc>
            </a:pPr>
            <a:r>
              <a:rPr lang="vi-VN" sz="3600" dirty="0">
                <a:latin typeface="Times New Roman" panose="02020603050405020304" pitchFamily="18" charset="0"/>
                <a:cs typeface="Times New Roman" panose="02020603050405020304" pitchFamily="18" charset="0"/>
              </a:rPr>
              <a:t>Trong phạm vi học tập và nghiên cứu, đề tài được lựa chọn nhằm xây dựng một ứng dụng quản lý siêu thị mini đơn giản, dễ triển khai mà không sử dụng cơ sở dữ liệu. Việc này giúp tập trung vào rèn luyện kỹ năng thiết kế giao diện, xử lý logic bằng JavaScript và quản lý dữ liệu tạm thời trên trình duyệt, đồng thời vẫn đáp ứng các chức năng cơ bản của hệ thống quản lý bán hàng và hàng hóa.</a:t>
            </a:r>
            <a:endParaRPr lang="en-US" altLang="en-US" sz="36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endParaRPr>
          </a:p>
        </p:txBody>
      </p:sp>
      <p:sp>
        <p:nvSpPr>
          <p:cNvPr id="10" name="TextBox 10"/>
          <p:cNvSpPr txBox="1"/>
          <p:nvPr/>
        </p:nvSpPr>
        <p:spPr>
          <a:xfrm>
            <a:off x="2133601" y="62380"/>
            <a:ext cx="4419599" cy="918200"/>
          </a:xfrm>
          <a:prstGeom prst="rect">
            <a:avLst/>
          </a:prstGeom>
        </p:spPr>
        <p:txBody>
          <a:bodyPr wrap="square" lIns="0" tIns="0" rIns="0" bIns="0" rtlCol="0" anchor="t">
            <a:spAutoFit/>
          </a:bodyPr>
          <a:lstStyle/>
          <a:p>
            <a:pPr algn="ctr">
              <a:lnSpc>
                <a:spcPts val="7825"/>
              </a:lnSpc>
              <a:spcBef>
                <a:spcPct val="0"/>
              </a:spcBef>
            </a:pPr>
            <a:r>
              <a:rPr lang="en-US" sz="559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1. </a:t>
            </a:r>
            <a:r>
              <a:rPr lang="en-US" sz="559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Mở</a:t>
            </a:r>
            <a:r>
              <a:rPr lang="en-US" sz="559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r>
              <a:rPr lang="en-US" sz="559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đầu</a:t>
            </a:r>
            <a:r>
              <a:rPr lang="en-US" sz="559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p>
        </p:txBody>
      </p:sp>
      <p:sp>
        <p:nvSpPr>
          <p:cNvPr id="11" name="TextBox 11"/>
          <p:cNvSpPr txBox="1"/>
          <p:nvPr/>
        </p:nvSpPr>
        <p:spPr>
          <a:xfrm>
            <a:off x="2133601" y="1237031"/>
            <a:ext cx="5715000" cy="762000"/>
          </a:xfrm>
          <a:prstGeom prst="rect">
            <a:avLst/>
          </a:prstGeom>
        </p:spPr>
        <p:txBody>
          <a:bodyPr wrap="square" lIns="0" tIns="0" rIns="0" bIns="0" rtlCol="0" anchor="t">
            <a:spAutoFit/>
          </a:bodyPr>
          <a:lstStyle/>
          <a:p>
            <a:pPr algn="ctr">
              <a:lnSpc>
                <a:spcPts val="6300"/>
              </a:lnSpc>
              <a:spcBef>
                <a:spcPct val="0"/>
              </a:spcBef>
            </a:pPr>
            <a:r>
              <a:rPr lang="en-US" sz="4500" b="1"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Lý</a:t>
            </a:r>
            <a:r>
              <a:rPr lang="en-US" sz="450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do </a:t>
            </a:r>
            <a:r>
              <a:rPr lang="en-US" sz="4500" b="1"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chọn</a:t>
            </a:r>
            <a:r>
              <a:rPr lang="en-US" sz="450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500" b="1"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đề</a:t>
            </a:r>
            <a:r>
              <a:rPr lang="en-US" sz="450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500" b="1"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tài</a:t>
            </a:r>
            <a:r>
              <a:rPr lang="en-US" sz="4500"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555254" y="359625"/>
            <a:ext cx="14427568" cy="874395"/>
          </a:xfrm>
          <a:prstGeom prst="rect">
            <a:avLst/>
          </a:prstGeom>
        </p:spPr>
        <p:txBody>
          <a:bodyPr lIns="0" tIns="0" rIns="0" bIns="0" rtlCol="0" anchor="t">
            <a:spAutoFit/>
          </a:bodyPr>
          <a:lstStyle/>
          <a:p>
            <a:pPr algn="ctr">
              <a:lnSpc>
                <a:spcPts val="6820"/>
              </a:lnSpc>
            </a:pPr>
            <a:r>
              <a:rPr lang="vi-VN" alt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5</a:t>
            </a:r>
            <a:r>
              <a:rPr 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Kết</a:t>
            </a:r>
            <a:r>
              <a:rPr 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luận</a:t>
            </a:r>
            <a:r>
              <a:rPr 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và</a:t>
            </a:r>
            <a:r>
              <a:rPr 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hướng</a:t>
            </a:r>
            <a:r>
              <a:rPr 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phát</a:t>
            </a:r>
            <a:r>
              <a:rPr 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triển</a:t>
            </a:r>
          </a:p>
        </p:txBody>
      </p:sp>
      <p:sp>
        <p:nvSpPr>
          <p:cNvPr id="8" name="TextBox 8"/>
          <p:cNvSpPr txBox="1"/>
          <p:nvPr/>
        </p:nvSpPr>
        <p:spPr>
          <a:xfrm>
            <a:off x="2514600" y="1181101"/>
            <a:ext cx="14554200" cy="7402668"/>
          </a:xfrm>
          <a:prstGeom prst="rect">
            <a:avLst/>
          </a:prstGeom>
        </p:spPr>
        <p:txBody>
          <a:bodyPr wrap="square" lIns="0" tIns="0" rIns="0" bIns="0" rtlCol="0" anchor="t">
            <a:spAutoFit/>
          </a:bodyPr>
          <a:lstStyle/>
          <a:p>
            <a:pPr algn="just">
              <a:lnSpc>
                <a:spcPts val="5275"/>
              </a:lnSpc>
            </a:pPr>
            <a:r>
              <a:rPr lang="en-US" altLang="en-US" sz="3200" b="1" dirty="0" err="1">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Kết</a:t>
            </a:r>
            <a:r>
              <a:rPr lang="en-US" altLang="en-US" sz="3200" b="1"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 </a:t>
            </a:r>
            <a:r>
              <a:rPr lang="en-US" altLang="en-US" sz="3200" b="1" dirty="0" err="1">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luận</a:t>
            </a:r>
            <a:endParaRPr lang="en-US" altLang="en-US" sz="3200" b="1"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endParaRPr>
          </a:p>
          <a:p>
            <a:pPr algn="just">
              <a:lnSpc>
                <a:spcPts val="5275"/>
              </a:lnSpc>
            </a:pPr>
            <a:r>
              <a:rPr lang="vi-VN" sz="3200" dirty="0">
                <a:latin typeface="Times New Roman" panose="02020603050405020304" pitchFamily="18" charset="0"/>
                <a:cs typeface="Times New Roman" panose="02020603050405020304" pitchFamily="18" charset="0"/>
              </a:rPr>
              <a:t>Qua quá trình nghiên cứu và thực hiện, đề tài đã xây dựng được một </a:t>
            </a:r>
            <a:r>
              <a:rPr lang="en-US" sz="3200" dirty="0" err="1">
                <a:latin typeface="Times New Roman" panose="02020603050405020304" pitchFamily="18" charset="0"/>
                <a:cs typeface="Times New Roman" panose="02020603050405020304" pitchFamily="18" charset="0"/>
              </a:rPr>
              <a:t>hệ</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thống</a:t>
            </a:r>
            <a:r>
              <a:rPr lang="vi-VN" sz="3200" dirty="0">
                <a:latin typeface="Times New Roman" panose="02020603050405020304" pitchFamily="18" charset="0"/>
                <a:cs typeface="Times New Roman" panose="02020603050405020304" pitchFamily="18" charset="0"/>
              </a:rPr>
              <a:t> quản lý siêu thị mini với các chức năng cơ bản phục vụ bán hàng và quản lý sản phẩm. Hệ thống hoạt động ổn định trên nền tảng web, giao diện thân thiện và dễ sử dụng. Mặc dù chưa sử dụng cơ sở dữ liệu, ứng dụng vẫn đáp ứng tốt mục tiêu học tập và rèn luyện kỹ năng lập trình web, đồng thời tạo nền tảng cho việc mở rộng và phát triển trong tương lai.</a:t>
            </a:r>
            <a:endParaRPr lang="en-US" sz="3200" dirty="0">
              <a:latin typeface="Times New Roman" panose="02020603050405020304" pitchFamily="18" charset="0"/>
              <a:cs typeface="Times New Roman" panose="02020603050405020304" pitchFamily="18" charset="0"/>
            </a:endParaRPr>
          </a:p>
          <a:p>
            <a:pPr algn="just">
              <a:lnSpc>
                <a:spcPts val="5275"/>
              </a:lnSpc>
            </a:pPr>
            <a:r>
              <a:rPr lang="en-US" altLang="en-US" sz="3200" b="1"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H</a:t>
            </a:r>
            <a:r>
              <a:rPr lang="" altLang="en-US" sz="3200" b="1"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ư</a:t>
            </a:r>
            <a:r>
              <a:rPr lang="en-US" altLang="en-US" sz="3200" b="1"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ớng phát triển</a:t>
            </a:r>
          </a:p>
          <a:p>
            <a:pPr algn="just">
              <a:lnSpc>
                <a:spcPts val="5275"/>
              </a:lnSpc>
            </a:pP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Trong t</a:t>
            </a:r>
            <a:r>
              <a:rPr lang=""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ư</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ơng lai, </a:t>
            </a:r>
            <a:r>
              <a:rPr lang="en-US" altLang="en-US" sz="3200" dirty="0" err="1">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hệ</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 </a:t>
            </a:r>
            <a:r>
              <a:rPr lang="en-US" altLang="en-US" sz="3200" dirty="0" err="1">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thống</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 có thể </a:t>
            </a:r>
            <a:r>
              <a:rPr lang=""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đư</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ợc mở rộng và nâng cấp bằng cách tích hợp cơ sở dữ liệu </a:t>
            </a:r>
            <a:r>
              <a:rPr lang=""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đ</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ể quản l</a:t>
            </a:r>
            <a:r>
              <a:rPr lang=""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ý</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 nội dung hiệu quả hơn, phát triển chức n</a:t>
            </a:r>
            <a:r>
              <a:rPr lang=""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ă</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ng thanh toán trực tuyến, bổ sung tính n</a:t>
            </a:r>
            <a:r>
              <a:rPr lang=""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ă</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ng </a:t>
            </a:r>
            <a:r>
              <a:rPr lang=""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đ</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ánh giá và phản </a:t>
            </a:r>
            <a:r>
              <a:rPr lang="en-US" altLang="en-US" sz="3200" dirty="0" err="1">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hồi</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 </a:t>
            </a:r>
            <a:r>
              <a:rPr lang="en-US" altLang="en-US" sz="3200" dirty="0" err="1">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của</a:t>
            </a:r>
            <a:r>
              <a:rPr lang="en-US" altLang="en-US" sz="3200" dirty="0">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 </a:t>
            </a:r>
            <a:r>
              <a:rPr lang="en-US" altLang="en-US" sz="3200" dirty="0" err="1">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khách</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 </a:t>
            </a:r>
            <a:r>
              <a:rPr lang="en-US" altLang="en-US" sz="3200" dirty="0" err="1">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hàng</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 c</a:t>
            </a:r>
            <a:r>
              <a:rPr lang=""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ũ</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ng nh</a:t>
            </a:r>
            <a:r>
              <a:rPr lang=""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ư</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 tối </a:t>
            </a:r>
            <a:r>
              <a:rPr lang=""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ư</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u giao diện cho các thiết bị di </a:t>
            </a:r>
            <a:r>
              <a:rPr lang=""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đ</a:t>
            </a:r>
            <a:r>
              <a:rPr lang="en-US" altLang="en-US" sz="3200" dirty="0">
                <a:solidFill>
                  <a:schemeClr val="tx1"/>
                </a:solidFill>
                <a:latin typeface="Times New Roman" panose="02020603050405020304" pitchFamily="18" charset="0"/>
                <a:ea typeface="Bricolage Grotesque" panose="020B0605040402000204"/>
                <a:cs typeface="Times New Roman" panose="02020603050405020304" pitchFamily="18" charset="0"/>
                <a:sym typeface="Bricolage Grotesque" panose="020B0605040402000204"/>
              </a:rPr>
              <a:t>ộng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3D12"/>
        </a:solidFill>
        <a:effectLst/>
      </p:bgPr>
    </p:bg>
    <p:spTree>
      <p:nvGrpSpPr>
        <p:cNvPr id="1" name=""/>
        <p:cNvGrpSpPr/>
        <p:nvPr/>
      </p:nvGrpSpPr>
      <p:grpSpPr>
        <a:xfrm>
          <a:off x="0" y="0"/>
          <a:ext cx="0" cy="0"/>
          <a:chOff x="0" y="0"/>
          <a:chExt cx="0" cy="0"/>
        </a:xfrm>
      </p:grpSpPr>
      <p:sp>
        <p:nvSpPr>
          <p:cNvPr id="2" name="TextBox 2"/>
          <p:cNvSpPr txBox="1"/>
          <p:nvPr/>
        </p:nvSpPr>
        <p:spPr>
          <a:xfrm>
            <a:off x="2614659" y="3063450"/>
            <a:ext cx="13516864" cy="2395528"/>
          </a:xfrm>
          <a:prstGeom prst="rect">
            <a:avLst/>
          </a:prstGeom>
        </p:spPr>
        <p:txBody>
          <a:bodyPr lIns="0" tIns="0" rIns="0" bIns="0" rtlCol="0" anchor="t">
            <a:spAutoFit/>
          </a:bodyPr>
          <a:lstStyle/>
          <a:p>
            <a:pPr algn="l">
              <a:lnSpc>
                <a:spcPts val="19865"/>
              </a:lnSpc>
            </a:pPr>
            <a:r>
              <a:rPr lang="en-US" sz="16020" b="1" dirty="0">
                <a:solidFill>
                  <a:schemeClr val="bg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THANK YOU</a:t>
            </a:r>
          </a:p>
        </p:txBody>
      </p:sp>
      <p:sp>
        <p:nvSpPr>
          <p:cNvPr id="5" name="TextBox 5"/>
          <p:cNvSpPr txBox="1"/>
          <p:nvPr/>
        </p:nvSpPr>
        <p:spPr>
          <a:xfrm>
            <a:off x="6650719" y="733425"/>
            <a:ext cx="5444745" cy="494110"/>
          </a:xfrm>
          <a:prstGeom prst="rect">
            <a:avLst/>
          </a:prstGeom>
        </p:spPr>
        <p:txBody>
          <a:bodyPr lIns="0" tIns="0" rIns="0" bIns="0" rtlCol="0" anchor="t">
            <a:spAutoFit/>
          </a:bodyPr>
          <a:lstStyle/>
          <a:p>
            <a:pPr algn="l">
              <a:lnSpc>
                <a:spcPts val="4200"/>
              </a:lnSpc>
            </a:pPr>
            <a:r>
              <a:rPr lang="en-US" sz="3000" b="1" dirty="0" err="1">
                <a:solidFill>
                  <a:schemeClr val="bg1"/>
                </a:solidFill>
                <a:latin typeface="Times New Roman" panose="02020603050405020304" pitchFamily="18" charset="0"/>
                <a:ea typeface="Bricolage Grotesque Medium" panose="020B0605040402000204"/>
                <a:cs typeface="Times New Roman" panose="02020603050405020304" pitchFamily="18" charset="0"/>
                <a:sym typeface="Bricolage Grotesque Medium" panose="020B0605040402000204"/>
              </a:rPr>
              <a:t>Tra</a:t>
            </a:r>
            <a:r>
              <a:rPr lang="en-US" sz="3000" b="1" dirty="0">
                <a:solidFill>
                  <a:schemeClr val="bg1"/>
                </a:solidFill>
                <a:latin typeface="Times New Roman" panose="02020603050405020304" pitchFamily="18" charset="0"/>
                <a:ea typeface="Bricolage Grotesque Medium" panose="020B0605040402000204"/>
                <a:cs typeface="Times New Roman" panose="02020603050405020304" pitchFamily="18" charset="0"/>
                <a:sym typeface="Bricolage Grotesque Medium" panose="020B0605040402000204"/>
              </a:rPr>
              <a:t> </a:t>
            </a:r>
            <a:r>
              <a:rPr lang="en-US" sz="3000" b="1" dirty="0" err="1">
                <a:solidFill>
                  <a:schemeClr val="bg1"/>
                </a:solidFill>
                <a:latin typeface="Times New Roman" panose="02020603050405020304" pitchFamily="18" charset="0"/>
                <a:ea typeface="Bricolage Grotesque Medium" panose="020B0605040402000204"/>
                <a:cs typeface="Times New Roman" panose="02020603050405020304" pitchFamily="18" charset="0"/>
                <a:sym typeface="Bricolage Grotesque Medium" panose="020B0605040402000204"/>
              </a:rPr>
              <a:t>Vinh</a:t>
            </a:r>
            <a:r>
              <a:rPr lang="en-US" sz="3000" b="1" dirty="0">
                <a:solidFill>
                  <a:schemeClr val="bg1"/>
                </a:solidFill>
                <a:latin typeface="Times New Roman" panose="02020603050405020304" pitchFamily="18" charset="0"/>
                <a:ea typeface="Bricolage Grotesque Medium" panose="020B0605040402000204"/>
                <a:cs typeface="Times New Roman" panose="02020603050405020304" pitchFamily="18" charset="0"/>
                <a:sym typeface="Bricolage Grotesque Medium" panose="020B0605040402000204"/>
              </a:rPr>
              <a:t>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2438400" y="2026622"/>
            <a:ext cx="14899640" cy="7151956"/>
          </a:xfrm>
          <a:prstGeom prst="rect">
            <a:avLst/>
          </a:prstGeom>
        </p:spPr>
        <p:txBody>
          <a:bodyPr wrap="square" lIns="0" tIns="0" rIns="0" bIns="0" rtlCol="0" anchor="t">
            <a:noAutofit/>
          </a:bodyPr>
          <a:lstStyle/>
          <a:p>
            <a:r>
              <a:rPr lang="vi-VN" sz="4000" dirty="0">
                <a:latin typeface="Times New Roman" panose="02020603050405020304" pitchFamily="18" charset="0"/>
                <a:cs typeface="Times New Roman" panose="02020603050405020304" pitchFamily="18" charset="0"/>
              </a:rPr>
              <a:t>Website quản lý siêu thị mini với các chức năng cơ bản:</a:t>
            </a:r>
            <a:endParaRPr lang="en-US" altLang="en-US" sz="4000" dirty="0">
              <a:solidFill>
                <a:schemeClr val="tx1"/>
              </a:solidFill>
              <a:latin typeface="Times New Roman" panose="02020603050405020304" pitchFamily="18" charset="0"/>
              <a:cs typeface="Times New Roman" panose="02020603050405020304" pitchFamily="18" charset="0"/>
            </a:endParaRPr>
          </a:p>
          <a:p>
            <a:pPr marL="1143000" lvl="1" indent="-6858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Xem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cứu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thông</a:t>
            </a:r>
            <a:r>
              <a:rPr lang="en-US" sz="4000" dirty="0">
                <a:latin typeface="Times New Roman" panose="02020603050405020304" pitchFamily="18" charset="0"/>
                <a:cs typeface="Times New Roman" panose="02020603050405020304" pitchFamily="18" charset="0"/>
              </a:rPr>
              <a:t> tin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endParaRPr lang="en-US" sz="4000" dirty="0">
              <a:latin typeface="Times New Roman" panose="02020603050405020304" pitchFamily="18" charset="0"/>
              <a:cs typeface="Times New Roman" panose="02020603050405020304" pitchFamily="18" charset="0"/>
            </a:endParaRPr>
          </a:p>
          <a:p>
            <a:pPr marL="1143000" lvl="1" indent="-6858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Tìm </a:t>
            </a:r>
            <a:r>
              <a:rPr lang="en-US" sz="4000" dirty="0" err="1">
                <a:latin typeface="Times New Roman" panose="02020603050405020304" pitchFamily="18" charset="0"/>
                <a:cs typeface="Times New Roman" panose="02020603050405020304" pitchFamily="18" charset="0"/>
              </a:rPr>
              <a:t>kiếm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theo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danh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mục</a:t>
            </a:r>
            <a:endParaRPr lang="en-US" sz="4000" dirty="0">
              <a:latin typeface="Times New Roman" panose="02020603050405020304" pitchFamily="18" charset="0"/>
              <a:cs typeface="Times New Roman" panose="02020603050405020304" pitchFamily="18" charset="0"/>
            </a:endParaRPr>
          </a:p>
          <a:p>
            <a:pPr marL="1143000" lvl="1" indent="-685800">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Theo dõi chương trình khuyến mãi</a:t>
            </a:r>
            <a:endParaRPr lang="en-US" sz="4000" dirty="0">
              <a:latin typeface="Times New Roman" panose="02020603050405020304" pitchFamily="18" charset="0"/>
              <a:cs typeface="Times New Roman" panose="02020603050405020304" pitchFamily="18" charset="0"/>
            </a:endParaRPr>
          </a:p>
          <a:p>
            <a:pPr marL="1143000" lvl="1" indent="-685800">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Thực hiện bán hàng, lập hóa đơn</a:t>
            </a:r>
            <a:endParaRPr lang="en-US" sz="4000" dirty="0">
              <a:latin typeface="Times New Roman" panose="02020603050405020304" pitchFamily="18" charset="0"/>
              <a:cs typeface="Times New Roman" panose="02020603050405020304" pitchFamily="18" charset="0"/>
            </a:endParaRPr>
          </a:p>
          <a:p>
            <a:pPr marL="1143000" lvl="1" indent="-685800">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Thống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kê</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báo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cáo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doanh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thu</a:t>
            </a:r>
            <a:r>
              <a:rPr lang="vi-VN" altLang="en-US" sz="4000" dirty="0">
                <a:solidFill>
                  <a:schemeClr val="tx1"/>
                </a:solidFill>
                <a:latin typeface="Times New Roman" panose="02020603050405020304" pitchFamily="18" charset="0"/>
                <a:cs typeface="Times New Roman" panose="02020603050405020304" pitchFamily="18" charset="0"/>
              </a:rPr>
              <a:t>	</a:t>
            </a:r>
            <a:endParaRPr lang="en-US" altLang="en-US" sz="4000" dirty="0">
              <a:solidFill>
                <a:schemeClr val="tx1"/>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Giao </a:t>
            </a:r>
            <a:r>
              <a:rPr lang="en-US" sz="4000" dirty="0" err="1">
                <a:latin typeface="Times New Roman" panose="02020603050405020304" pitchFamily="18" charset="0"/>
                <a:cs typeface="Times New Roman" panose="02020603050405020304" pitchFamily="18" charset="0"/>
              </a:rPr>
              <a:t>diện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xây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dựng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bằng</a:t>
            </a:r>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HTML, CSS, JavaScript, Bootstrap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thân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thiện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dễ</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sử</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a:t>
            </a:r>
          </a:p>
          <a:p>
            <a:pPr marL="685800" indent="-685800">
              <a:buFont typeface="Arial" panose="020B0604020202020204" pitchFamily="34" charset="0"/>
              <a:buChar char="•"/>
            </a:pPr>
            <a:r>
              <a:rPr lang="en-US" altLang="en-US" sz="4000" dirty="0">
                <a:solidFill>
                  <a:schemeClr val="tx1"/>
                </a:solidFill>
                <a:latin typeface="Times New Roman" panose="02020603050405020304" pitchFamily="18" charset="0"/>
                <a:cs typeface="Times New Roman" panose="02020603050405020304" pitchFamily="18" charset="0"/>
              </a:rPr>
              <a:t>Các chức n</a:t>
            </a:r>
            <a:r>
              <a:rPr lang="" altLang="en-US" sz="4000" dirty="0">
                <a:solidFill>
                  <a:schemeClr val="tx1"/>
                </a:solidFill>
                <a:latin typeface="Times New Roman" panose="02020603050405020304" pitchFamily="18" charset="0"/>
                <a:cs typeface="Times New Roman" panose="02020603050405020304" pitchFamily="18" charset="0"/>
              </a:rPr>
              <a:t>ă</a:t>
            </a:r>
            <a:r>
              <a:rPr lang="en-US" altLang="en-US" sz="4000" dirty="0">
                <a:solidFill>
                  <a:schemeClr val="tx1"/>
                </a:solidFill>
                <a:latin typeface="Times New Roman" panose="02020603050405020304" pitchFamily="18" charset="0"/>
                <a:cs typeface="Times New Roman" panose="02020603050405020304" pitchFamily="18" charset="0"/>
              </a:rPr>
              <a:t>ng </a:t>
            </a:r>
            <a:r>
              <a:rPr lang="" altLang="en-US" sz="4000" dirty="0">
                <a:solidFill>
                  <a:schemeClr val="tx1"/>
                </a:solidFill>
                <a:latin typeface="Times New Roman" panose="02020603050405020304" pitchFamily="18" charset="0"/>
                <a:cs typeface="Times New Roman" panose="02020603050405020304" pitchFamily="18" charset="0"/>
              </a:rPr>
              <a:t>đ</a:t>
            </a:r>
            <a:r>
              <a:rPr lang="en-US" altLang="en-US" sz="4000" dirty="0" err="1">
                <a:solidFill>
                  <a:schemeClr val="tx1"/>
                </a:solidFill>
                <a:latin typeface="Times New Roman" panose="02020603050405020304" pitchFamily="18" charset="0"/>
                <a:cs typeface="Times New Roman" panose="02020603050405020304" pitchFamily="18" charset="0"/>
              </a:rPr>
              <a:t>ặt</a:t>
            </a:r>
            <a:r>
              <a:rPr lang="en-US" altLang="en-US" sz="4000" dirty="0">
                <a:solidFill>
                  <a:schemeClr val="tx1"/>
                </a:solidFill>
                <a:latin typeface="Times New Roman" panose="02020603050405020304" pitchFamily="18" charset="0"/>
                <a:cs typeface="Times New Roman" panose="02020603050405020304" pitchFamily="18" charset="0"/>
              </a:rPr>
              <a:t> </a:t>
            </a:r>
            <a:r>
              <a:rPr lang="en-US" altLang="en-US" sz="4000" dirty="0" err="1">
                <a:solidFill>
                  <a:schemeClr val="tx1"/>
                </a:solidFill>
                <a:latin typeface="Times New Roman" panose="02020603050405020304" pitchFamily="18" charset="0"/>
                <a:cs typeface="Times New Roman" panose="02020603050405020304" pitchFamily="18" charset="0"/>
              </a:rPr>
              <a:t>hàng</a:t>
            </a:r>
            <a:r>
              <a:rPr lang="en-US" altLang="en-US" sz="4000" dirty="0">
                <a:solidFill>
                  <a:schemeClr val="tx1"/>
                </a:solidFill>
                <a:latin typeface="Times New Roman" panose="02020603050405020304" pitchFamily="18" charset="0"/>
                <a:cs typeface="Times New Roman" panose="02020603050405020304" pitchFamily="18" charset="0"/>
              </a:rPr>
              <a:t>, </a:t>
            </a:r>
            <a:r>
              <a:rPr lang="en-US" altLang="en-US" sz="4000" dirty="0" err="1">
                <a:solidFill>
                  <a:schemeClr val="tx1"/>
                </a:solidFill>
                <a:latin typeface="Times New Roman" panose="02020603050405020304" pitchFamily="18" charset="0"/>
                <a:cs typeface="Times New Roman" panose="02020603050405020304" pitchFamily="18" charset="0"/>
              </a:rPr>
              <a:t>bán</a:t>
            </a:r>
            <a:r>
              <a:rPr lang="en-US" altLang="en-US" sz="4000" dirty="0">
                <a:solidFill>
                  <a:schemeClr val="tx1"/>
                </a:solidFill>
                <a:latin typeface="Times New Roman" panose="02020603050405020304" pitchFamily="18" charset="0"/>
                <a:cs typeface="Times New Roman" panose="02020603050405020304" pitchFamily="18" charset="0"/>
              </a:rPr>
              <a:t> </a:t>
            </a:r>
            <a:r>
              <a:rPr lang="en-US" altLang="en-US" sz="4000" dirty="0" err="1">
                <a:solidFill>
                  <a:schemeClr val="tx1"/>
                </a:solidFill>
                <a:latin typeface="Times New Roman" panose="02020603050405020304" pitchFamily="18" charset="0"/>
                <a:cs typeface="Times New Roman" panose="02020603050405020304" pitchFamily="18" charset="0"/>
              </a:rPr>
              <a:t>hàng</a:t>
            </a:r>
            <a:r>
              <a:rPr lang="en-US" altLang="en-US" sz="4000" dirty="0">
                <a:solidFill>
                  <a:schemeClr val="tx1"/>
                </a:solidFill>
                <a:latin typeface="Times New Roman" panose="02020603050405020304" pitchFamily="18" charset="0"/>
                <a:cs typeface="Times New Roman" panose="02020603050405020304" pitchFamily="18" charset="0"/>
              </a:rPr>
              <a:t>, </a:t>
            </a:r>
            <a:r>
              <a:rPr lang="en-US" altLang="en-US" sz="4000" dirty="0" err="1">
                <a:solidFill>
                  <a:schemeClr val="tx1"/>
                </a:solidFill>
                <a:latin typeface="Times New Roman" panose="02020603050405020304" pitchFamily="18" charset="0"/>
                <a:cs typeface="Times New Roman" panose="02020603050405020304" pitchFamily="18" charset="0"/>
              </a:rPr>
              <a:t>tạo</a:t>
            </a:r>
            <a:r>
              <a:rPr lang="en-US" altLang="en-US" sz="4000" dirty="0">
                <a:solidFill>
                  <a:schemeClr val="tx1"/>
                </a:solidFill>
                <a:latin typeface="Times New Roman" panose="02020603050405020304" pitchFamily="18" charset="0"/>
                <a:cs typeface="Times New Roman" panose="02020603050405020304" pitchFamily="18" charset="0"/>
              </a:rPr>
              <a:t> </a:t>
            </a:r>
            <a:r>
              <a:rPr lang="en-US" altLang="en-US" sz="4000" dirty="0" err="1">
                <a:solidFill>
                  <a:schemeClr val="tx1"/>
                </a:solidFill>
                <a:latin typeface="Times New Roman" panose="02020603050405020304" pitchFamily="18" charset="0"/>
                <a:cs typeface="Times New Roman" panose="02020603050405020304" pitchFamily="18" charset="0"/>
              </a:rPr>
              <a:t>hóa</a:t>
            </a:r>
            <a:r>
              <a:rPr lang="en-US" altLang="en-US" sz="4000" dirty="0">
                <a:solidFill>
                  <a:schemeClr val="tx1"/>
                </a:solidFill>
                <a:latin typeface="Times New Roman" panose="02020603050405020304" pitchFamily="18" charset="0"/>
                <a:cs typeface="Times New Roman" panose="02020603050405020304" pitchFamily="18" charset="0"/>
              </a:rPr>
              <a:t> </a:t>
            </a:r>
            <a:r>
              <a:rPr lang="en-US" altLang="en-US" sz="4000" dirty="0" err="1">
                <a:latin typeface="Times New Roman" panose="02020603050405020304" pitchFamily="18" charset="0"/>
                <a:cs typeface="Times New Roman" panose="02020603050405020304" pitchFamily="18" charset="0"/>
              </a:rPr>
              <a:t>đơn</a:t>
            </a:r>
            <a:r>
              <a:rPr lang="en-US" altLang="en-US" sz="4000" dirty="0">
                <a:latin typeface="Times New Roman" panose="02020603050405020304" pitchFamily="18" charset="0"/>
                <a:cs typeface="Times New Roman" panose="02020603050405020304" pitchFamily="18" charset="0"/>
              </a:rPr>
              <a:t> </a:t>
            </a:r>
            <a:r>
              <a:rPr lang="en-US" altLang="en-US" sz="4000" dirty="0" err="1">
                <a:solidFill>
                  <a:schemeClr val="tx1"/>
                </a:solidFill>
                <a:latin typeface="Times New Roman" panose="02020603050405020304" pitchFamily="18" charset="0"/>
                <a:cs typeface="Times New Roman" panose="02020603050405020304" pitchFamily="18" charset="0"/>
              </a:rPr>
              <a:t>chỉ</a:t>
            </a:r>
            <a:r>
              <a:rPr lang="en-US" altLang="en-US" sz="4000" dirty="0">
                <a:solidFill>
                  <a:schemeClr val="tx1"/>
                </a:solidFill>
                <a:latin typeface="Times New Roman" panose="02020603050405020304" pitchFamily="18" charset="0"/>
                <a:cs typeface="Times New Roman" panose="02020603050405020304" pitchFamily="18" charset="0"/>
              </a:rPr>
              <a:t> dừng ở mức mô phỏng, phù hợp với phạm vi </a:t>
            </a:r>
            <a:r>
              <a:rPr lang="" altLang="en-US" sz="4000" dirty="0">
                <a:solidFill>
                  <a:schemeClr val="tx1"/>
                </a:solidFill>
                <a:latin typeface="Times New Roman" panose="02020603050405020304" pitchFamily="18" charset="0"/>
                <a:cs typeface="Times New Roman" panose="02020603050405020304" pitchFamily="18" charset="0"/>
              </a:rPr>
              <a:t>đ</a:t>
            </a:r>
            <a:r>
              <a:rPr lang="en-US" altLang="en-US" sz="4000" dirty="0">
                <a:solidFill>
                  <a:schemeClr val="tx1"/>
                </a:solidFill>
                <a:latin typeface="Times New Roman" panose="02020603050405020304" pitchFamily="18" charset="0"/>
                <a:cs typeface="Times New Roman" panose="02020603050405020304" pitchFamily="18" charset="0"/>
              </a:rPr>
              <a:t>ồ án cơ sở ngành</a:t>
            </a:r>
          </a:p>
        </p:txBody>
      </p:sp>
      <p:sp>
        <p:nvSpPr>
          <p:cNvPr id="10" name="TextBox 10"/>
          <p:cNvSpPr txBox="1"/>
          <p:nvPr/>
        </p:nvSpPr>
        <p:spPr>
          <a:xfrm>
            <a:off x="2438400" y="190753"/>
            <a:ext cx="3352800" cy="918200"/>
          </a:xfrm>
          <a:prstGeom prst="rect">
            <a:avLst/>
          </a:prstGeom>
        </p:spPr>
        <p:txBody>
          <a:bodyPr wrap="square" lIns="0" tIns="0" rIns="0" bIns="0" rtlCol="0" anchor="t">
            <a:spAutoFit/>
          </a:bodyPr>
          <a:lstStyle/>
          <a:p>
            <a:pPr algn="ctr">
              <a:lnSpc>
                <a:spcPts val="7825"/>
              </a:lnSpc>
              <a:spcBef>
                <a:spcPct val="0"/>
              </a:spcBef>
            </a:pPr>
            <a:r>
              <a:rPr lang="en-US" sz="559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1. </a:t>
            </a:r>
            <a:r>
              <a:rPr lang="en-US" sz="559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Mở</a:t>
            </a:r>
            <a:r>
              <a:rPr lang="en-US" sz="559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r>
              <a:rPr lang="en-US" sz="559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đầu</a:t>
            </a:r>
            <a:endParaRPr lang="en-US" sz="559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sp>
        <p:nvSpPr>
          <p:cNvPr id="11" name="TextBox 11"/>
          <p:cNvSpPr txBox="1"/>
          <p:nvPr/>
        </p:nvSpPr>
        <p:spPr>
          <a:xfrm>
            <a:off x="1219200" y="1108422"/>
            <a:ext cx="7620000" cy="682879"/>
          </a:xfrm>
          <a:prstGeom prst="rect">
            <a:avLst/>
          </a:prstGeom>
        </p:spPr>
        <p:txBody>
          <a:bodyPr wrap="square" lIns="0" tIns="0" rIns="0" bIns="0" rtlCol="0" anchor="t">
            <a:spAutoFit/>
          </a:bodyPr>
          <a:lstStyle/>
          <a:p>
            <a:pPr algn="ctr">
              <a:lnSpc>
                <a:spcPts val="5820"/>
              </a:lnSpc>
              <a:spcBef>
                <a:spcPct val="0"/>
              </a:spcBef>
            </a:pPr>
            <a:r>
              <a:rPr lang="en-US" sz="4160" b="1"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Mục</a:t>
            </a:r>
            <a:r>
              <a:rPr lang="en-US" sz="416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đích</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nghiên</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cứu</a:t>
            </a:r>
            <a:r>
              <a:rPr lang="en-US" sz="416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2819400" y="2628900"/>
            <a:ext cx="14859000" cy="7745095"/>
          </a:xfrm>
          <a:prstGeom prst="rect">
            <a:avLst/>
          </a:prstGeom>
        </p:spPr>
        <p:txBody>
          <a:bodyPr wrap="square" lIns="0" tIns="0" rIns="0" bIns="0" rtlCol="0" anchor="t">
            <a:noAutofit/>
          </a:bodyPr>
          <a:lstStyle/>
          <a:p>
            <a:pPr marL="685800" indent="-685800">
              <a:buFont typeface="Arial" panose="020B0604020202020204" pitchFamily="34" charset="0"/>
              <a:buChar char="•"/>
            </a:pPr>
            <a:r>
              <a:rPr lang="en-US" sz="4400" dirty="0" err="1">
                <a:latin typeface="Times New Roman" panose="02020603050405020304" pitchFamily="18" charset="0"/>
                <a:cs typeface="Times New Roman" panose="02020603050405020304" pitchFamily="18" charset="0"/>
              </a:rPr>
              <a:t>Ứng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dụng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quản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lý</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siêu</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thị</a:t>
            </a:r>
            <a:r>
              <a:rPr lang="en-US" sz="4400" dirty="0">
                <a:latin typeface="Times New Roman" panose="02020603050405020304" pitchFamily="18" charset="0"/>
                <a:cs typeface="Times New Roman" panose="02020603050405020304" pitchFamily="18" charset="0"/>
              </a:rPr>
              <a:t> mini</a:t>
            </a:r>
          </a:p>
          <a:p>
            <a:pPr marL="685800" indent="-685800">
              <a:buFont typeface="Arial" panose="020B0604020202020204" pitchFamily="34" charset="0"/>
              <a:buChar char="•"/>
            </a:pPr>
            <a:r>
              <a:rPr lang="vi-VN" sz="4400" dirty="0">
                <a:latin typeface="Times New Roman" panose="02020603050405020304" pitchFamily="18" charset="0"/>
                <a:cs typeface="Times New Roman" panose="02020603050405020304" pitchFamily="18" charset="0"/>
              </a:rPr>
              <a:t>Các đối tượng chính</a:t>
            </a:r>
            <a:r>
              <a:rPr lang="en-US" sz="4400" dirty="0">
                <a:latin typeface="Times New Roman" panose="02020603050405020304" pitchFamily="18" charset="0"/>
                <a:cs typeface="Times New Roman" panose="02020603050405020304" pitchFamily="18" charset="0"/>
              </a:rPr>
              <a:t>: </a:t>
            </a:r>
          </a:p>
          <a:p>
            <a:pPr marL="685800" indent="-685800">
              <a:buFont typeface="Arial" panose="020B0604020202020204" pitchFamily="34" charset="0"/>
              <a:buChar char="•"/>
            </a:pPr>
            <a:r>
              <a:rPr lang="en-US" sz="4400" b="1" dirty="0">
                <a:latin typeface="Times New Roman" panose="02020603050405020304" pitchFamily="18" charset="0"/>
                <a:cs typeface="Times New Roman" panose="02020603050405020304" pitchFamily="18" charset="0"/>
              </a:rPr>
              <a:t>Users:</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đăng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nhập</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đăng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xuất</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mua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hàng</a:t>
            </a:r>
            <a:endParaRPr lang="en-US" sz="4400" dirty="0">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400" b="1" dirty="0">
                <a:latin typeface="Times New Roman" panose="02020603050405020304" pitchFamily="18" charset="0"/>
                <a:cs typeface="Times New Roman" panose="02020603050405020304" pitchFamily="18" charset="0"/>
              </a:rPr>
              <a:t>Products:</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tên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mô</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tả</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giá</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bán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tồn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kho</a:t>
            </a:r>
            <a:endParaRPr lang="en-US" sz="4400" dirty="0">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400" b="1" dirty="0">
                <a:latin typeface="Times New Roman" panose="02020603050405020304" pitchFamily="18" charset="0"/>
                <a:cs typeface="Times New Roman" panose="02020603050405020304" pitchFamily="18" charset="0"/>
              </a:rPr>
              <a:t>Categories:</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phân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loại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sản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phẩm</a:t>
            </a:r>
            <a:endParaRPr lang="en-US" sz="4400" dirty="0">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400" b="1" dirty="0">
                <a:latin typeface="Times New Roman" panose="02020603050405020304" pitchFamily="18" charset="0"/>
                <a:cs typeface="Times New Roman" panose="02020603050405020304" pitchFamily="18" charset="0"/>
              </a:rPr>
              <a:t>Invoices:</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thông</a:t>
            </a:r>
            <a:r>
              <a:rPr lang="en-US" sz="4400" dirty="0">
                <a:latin typeface="Times New Roman" panose="02020603050405020304" pitchFamily="18" charset="0"/>
                <a:cs typeface="Times New Roman" panose="02020603050405020304" pitchFamily="18" charset="0"/>
              </a:rPr>
              <a:t> tin </a:t>
            </a:r>
            <a:r>
              <a:rPr lang="en-US" sz="4400" dirty="0" err="1">
                <a:latin typeface="Times New Roman" panose="02020603050405020304" pitchFamily="18" charset="0"/>
                <a:cs typeface="Times New Roman" panose="02020603050405020304" pitchFamily="18" charset="0"/>
              </a:rPr>
              <a:t>bán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hàng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tổng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tiền</a:t>
            </a:r>
            <a:endParaRPr lang="en-US" sz="4400" dirty="0">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400" b="1" dirty="0">
                <a:latin typeface="Times New Roman" panose="02020603050405020304" pitchFamily="18" charset="0"/>
                <a:cs typeface="Times New Roman" panose="02020603050405020304" pitchFamily="18" charset="0"/>
              </a:rPr>
              <a:t>I</a:t>
            </a:r>
            <a:r>
              <a:rPr lang="vi-VN" sz="4400" b="1" dirty="0">
                <a:latin typeface="Times New Roman" panose="02020603050405020304" pitchFamily="18" charset="0"/>
                <a:cs typeface="Times New Roman" panose="02020603050405020304" pitchFamily="18" charset="0"/>
              </a:rPr>
              <a:t>nvoice Details:</a:t>
            </a:r>
            <a:r>
              <a:rPr lang="vi-VN" sz="4400" dirty="0">
                <a:latin typeface="Times New Roman" panose="02020603050405020304" pitchFamily="18" charset="0"/>
                <a:cs typeface="Times New Roman" panose="02020603050405020304" pitchFamily="18" charset="0"/>
              </a:rPr>
              <a:t> chi tiết sản phẩm trong hóa đơn</a:t>
            </a:r>
            <a:endParaRPr lang="en-US" altLang="en-US" sz="4200" dirty="0">
              <a:solidFill>
                <a:schemeClr val="tx1"/>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2209799" y="419250"/>
            <a:ext cx="4267201" cy="918200"/>
          </a:xfrm>
          <a:prstGeom prst="rect">
            <a:avLst/>
          </a:prstGeom>
        </p:spPr>
        <p:txBody>
          <a:bodyPr wrap="square" lIns="0" tIns="0" rIns="0" bIns="0" rtlCol="0" anchor="t">
            <a:spAutoFit/>
          </a:bodyPr>
          <a:lstStyle/>
          <a:p>
            <a:pPr algn="ctr">
              <a:lnSpc>
                <a:spcPts val="7825"/>
              </a:lnSpc>
              <a:spcBef>
                <a:spcPct val="0"/>
              </a:spcBef>
            </a:pPr>
            <a:r>
              <a:rPr lang="en-US" sz="559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1. </a:t>
            </a:r>
            <a:r>
              <a:rPr lang="en-US" sz="559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Mở</a:t>
            </a:r>
            <a:r>
              <a:rPr lang="en-US" sz="559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r>
              <a:rPr lang="en-US" sz="5590" b="1" dirty="0" err="1">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đầu</a:t>
            </a:r>
            <a:endParaRPr lang="en-US" sz="559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sp>
        <p:nvSpPr>
          <p:cNvPr id="11" name="TextBox 11"/>
          <p:cNvSpPr txBox="1"/>
          <p:nvPr/>
        </p:nvSpPr>
        <p:spPr>
          <a:xfrm>
            <a:off x="2819400" y="1562151"/>
            <a:ext cx="7620000" cy="682879"/>
          </a:xfrm>
          <a:prstGeom prst="rect">
            <a:avLst/>
          </a:prstGeom>
        </p:spPr>
        <p:txBody>
          <a:bodyPr wrap="square" lIns="0" tIns="0" rIns="0" bIns="0" rtlCol="0" anchor="t">
            <a:spAutoFit/>
          </a:bodyPr>
          <a:lstStyle/>
          <a:p>
            <a:pPr algn="ctr">
              <a:lnSpc>
                <a:spcPts val="5820"/>
              </a:lnSpc>
              <a:spcBef>
                <a:spcPct val="0"/>
              </a:spcBef>
            </a:pP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Đối</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tượng</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nghiên</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cứu</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của</a:t>
            </a:r>
            <a:r>
              <a:rPr lang="en-US" sz="416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đề</a:t>
            </a:r>
            <a:r>
              <a:rPr lang="en-US" sz="416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tài</a:t>
            </a:r>
            <a:r>
              <a:rPr lang="en-US" sz="416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F06FA-DFB2-DBBC-7C4A-6AEF5F8938D4}"/>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CE837E17-FB80-71DD-0175-49EC3B37AC3E}"/>
              </a:ext>
            </a:extLst>
          </p:cNvPr>
          <p:cNvSpPr txBox="1"/>
          <p:nvPr/>
        </p:nvSpPr>
        <p:spPr>
          <a:xfrm>
            <a:off x="2819400" y="2628900"/>
            <a:ext cx="14859000" cy="7745095"/>
          </a:xfrm>
          <a:prstGeom prst="rect">
            <a:avLst/>
          </a:prstGeom>
        </p:spPr>
        <p:txBody>
          <a:bodyPr wrap="square" lIns="0" tIns="0" rIns="0" bIns="0" rtlCol="0" anchor="t">
            <a:noAutofit/>
          </a:bodyPr>
          <a:lstStyle/>
          <a:p>
            <a:pPr marL="685800" indent="-685800">
              <a:buFont typeface="Arial" panose="020B0604020202020204" pitchFamily="34" charset="0"/>
              <a:buChar char="•"/>
            </a:pPr>
            <a:r>
              <a:rPr lang="en-US" altLang="en-US" sz="4000" dirty="0">
                <a:solidFill>
                  <a:schemeClr val="tx1"/>
                </a:solidFill>
                <a:latin typeface="Times New Roman" panose="02020603050405020304" pitchFamily="18" charset="0"/>
                <a:cs typeface="Times New Roman" panose="02020603050405020304" pitchFamily="18" charset="0"/>
              </a:rPr>
              <a:t>Website </a:t>
            </a:r>
            <a:r>
              <a:rPr lang="" altLang="en-US" sz="4000" dirty="0">
                <a:solidFill>
                  <a:schemeClr val="tx1"/>
                </a:solidFill>
                <a:latin typeface="Times New Roman" panose="02020603050405020304" pitchFamily="18" charset="0"/>
                <a:cs typeface="Times New Roman" panose="02020603050405020304" pitchFamily="18" charset="0"/>
              </a:rPr>
              <a:t>đư</a:t>
            </a:r>
            <a:r>
              <a:rPr lang="en-US" altLang="en-US" sz="4000" dirty="0">
                <a:solidFill>
                  <a:schemeClr val="tx1"/>
                </a:solidFill>
                <a:latin typeface="Times New Roman" panose="02020603050405020304" pitchFamily="18" charset="0"/>
                <a:cs typeface="Times New Roman" panose="02020603050405020304" pitchFamily="18" charset="0"/>
              </a:rPr>
              <a:t>ợc xây dựng d</a:t>
            </a:r>
            <a:r>
              <a:rPr lang="" altLang="en-US" sz="4000" dirty="0">
                <a:solidFill>
                  <a:schemeClr val="tx1"/>
                </a:solidFill>
                <a:latin typeface="Times New Roman" panose="02020603050405020304" pitchFamily="18" charset="0"/>
                <a:cs typeface="Times New Roman" panose="02020603050405020304" pitchFamily="18" charset="0"/>
              </a:rPr>
              <a:t>ư</a:t>
            </a:r>
            <a:r>
              <a:rPr lang="en-US" altLang="en-US" sz="4000" dirty="0">
                <a:solidFill>
                  <a:schemeClr val="tx1"/>
                </a:solidFill>
                <a:latin typeface="Times New Roman" panose="02020603050405020304" pitchFamily="18" charset="0"/>
                <a:cs typeface="Times New Roman" panose="02020603050405020304" pitchFamily="18" charset="0"/>
              </a:rPr>
              <a:t>ới dạng website t</a:t>
            </a:r>
            <a:r>
              <a:rPr lang="" altLang="en-US" sz="4000" dirty="0">
                <a:solidFill>
                  <a:schemeClr val="tx1"/>
                </a:solidFill>
                <a:latin typeface="Times New Roman" panose="02020603050405020304" pitchFamily="18" charset="0"/>
                <a:cs typeface="Times New Roman" panose="02020603050405020304" pitchFamily="18" charset="0"/>
              </a:rPr>
              <a:t>ĩ</a:t>
            </a:r>
            <a:r>
              <a:rPr lang="en-US" altLang="en-US" sz="4000" dirty="0">
                <a:solidFill>
                  <a:schemeClr val="tx1"/>
                </a:solidFill>
                <a:latin typeface="Times New Roman" panose="02020603050405020304" pitchFamily="18" charset="0"/>
                <a:cs typeface="Times New Roman" panose="02020603050405020304" pitchFamily="18" charset="0"/>
              </a:rPr>
              <a:t>nh, không sử dụng cơ sở dữ liệu</a:t>
            </a:r>
          </a:p>
          <a:p>
            <a:pPr marL="685800" indent="-685800">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Quản lý: người dùng, sản phẩm, danh mục và bán hàng</a:t>
            </a:r>
            <a:endParaRPr lang="en-US" sz="4000" dirty="0">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Tra </a:t>
            </a:r>
            <a:r>
              <a:rPr lang="en-US" sz="4000" dirty="0" err="1">
                <a:latin typeface="Times New Roman" panose="02020603050405020304" pitchFamily="18" charset="0"/>
                <a:cs typeface="Times New Roman" panose="02020603050405020304" pitchFamily="18" charset="0"/>
              </a:rPr>
              <a:t>cứu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cập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nhật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thông</a:t>
            </a:r>
            <a:r>
              <a:rPr lang="en-US" sz="4000" dirty="0">
                <a:latin typeface="Times New Roman" panose="02020603050405020304" pitchFamily="18" charset="0"/>
                <a:cs typeface="Times New Roman" panose="02020603050405020304" pitchFamily="18" charset="0"/>
              </a:rPr>
              <a:t> tin </a:t>
            </a:r>
            <a:r>
              <a:rPr lang="en-US" sz="4000" dirty="0" err="1">
                <a:latin typeface="Times New Roman" panose="02020603050405020304" pitchFamily="18" charset="0"/>
                <a:cs typeface="Times New Roman" panose="02020603050405020304" pitchFamily="18" charset="0"/>
              </a:rPr>
              <a:t>nhanh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chính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xác</a:t>
            </a:r>
            <a:endParaRPr lang="en-US" sz="4000" dirty="0">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Dữ liệu xử lý và lưu trữ tạm thời bằng JavaScript trên trình duyệt</a:t>
            </a:r>
            <a:endParaRPr lang="en-US" sz="4000" dirty="0">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altLang="en-US" sz="4000" dirty="0">
                <a:solidFill>
                  <a:schemeClr val="tx1"/>
                </a:solidFill>
                <a:latin typeface="Times New Roman" panose="02020603050405020304" pitchFamily="18" charset="0"/>
                <a:cs typeface="Times New Roman" panose="02020603050405020304" pitchFamily="18" charset="0"/>
              </a:rPr>
              <a:t>Website </a:t>
            </a:r>
            <a:r>
              <a:rPr lang="" altLang="en-US" sz="4000" dirty="0">
                <a:solidFill>
                  <a:schemeClr val="tx1"/>
                </a:solidFill>
                <a:latin typeface="Times New Roman" panose="02020603050405020304" pitchFamily="18" charset="0"/>
                <a:cs typeface="Times New Roman" panose="02020603050405020304" pitchFamily="18" charset="0"/>
              </a:rPr>
              <a:t>đư</a:t>
            </a:r>
            <a:r>
              <a:rPr lang="en-US" altLang="en-US" sz="4000" dirty="0">
                <a:solidFill>
                  <a:schemeClr val="tx1"/>
                </a:solidFill>
                <a:latin typeface="Times New Roman" panose="02020603050405020304" pitchFamily="18" charset="0"/>
                <a:cs typeface="Times New Roman" panose="02020603050405020304" pitchFamily="18" charset="0"/>
              </a:rPr>
              <a:t>ợc chạy thử nghiệm trên trình duyệt web phổ biến</a:t>
            </a:r>
          </a:p>
        </p:txBody>
      </p:sp>
      <p:sp>
        <p:nvSpPr>
          <p:cNvPr id="10" name="TextBox 10">
            <a:extLst>
              <a:ext uri="{FF2B5EF4-FFF2-40B4-BE49-F238E27FC236}">
                <a16:creationId xmlns:a16="http://schemas.microsoft.com/office/drawing/2014/main" id="{6FCCA8E3-7AE6-425F-25CF-1451200BE6D9}"/>
              </a:ext>
            </a:extLst>
          </p:cNvPr>
          <p:cNvSpPr txBox="1"/>
          <p:nvPr/>
        </p:nvSpPr>
        <p:spPr>
          <a:xfrm>
            <a:off x="2209799" y="419250"/>
            <a:ext cx="4114801" cy="918200"/>
          </a:xfrm>
          <a:prstGeom prst="rect">
            <a:avLst/>
          </a:prstGeom>
        </p:spPr>
        <p:txBody>
          <a:bodyPr wrap="square" lIns="0" tIns="0" rIns="0" bIns="0" rtlCol="0" anchor="t">
            <a:spAutoFit/>
          </a:bodyPr>
          <a:lstStyle/>
          <a:p>
            <a:pPr algn="ctr">
              <a:lnSpc>
                <a:spcPts val="7825"/>
              </a:lnSpc>
              <a:spcBef>
                <a:spcPct val="0"/>
              </a:spcBef>
            </a:pPr>
            <a:r>
              <a:rPr lang="en-US" sz="559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rPr>
              <a:t>1. </a:t>
            </a:r>
            <a:r>
              <a:rPr lang="en-US" sz="5590" b="1" dirty="0" err="1">
                <a:latin typeface="Times New Roman" panose="02020603050405020304" pitchFamily="18" charset="0"/>
                <a:ea typeface="Canva Sans Bold" panose="020B0803030501040103"/>
                <a:cs typeface="Times New Roman" panose="02020603050405020304" pitchFamily="18" charset="0"/>
                <a:sym typeface="Canva Sans Bold" panose="020B0803030501040103"/>
              </a:rPr>
              <a:t>Mở</a:t>
            </a:r>
            <a:r>
              <a:rPr lang="en-US" sz="5590" b="1" dirty="0">
                <a:latin typeface="Times New Roman" panose="02020603050405020304" pitchFamily="18" charset="0"/>
                <a:ea typeface="Canva Sans Bold" panose="020B0803030501040103"/>
                <a:cs typeface="Times New Roman" panose="02020603050405020304" pitchFamily="18" charset="0"/>
                <a:sym typeface="Canva Sans Bold" panose="020B0803030501040103"/>
              </a:rPr>
              <a:t> </a:t>
            </a:r>
            <a:r>
              <a:rPr lang="en-US" sz="5590" b="1" dirty="0" err="1">
                <a:latin typeface="Times New Roman" panose="02020603050405020304" pitchFamily="18" charset="0"/>
                <a:ea typeface="Canva Sans Bold" panose="020B0803030501040103"/>
                <a:cs typeface="Times New Roman" panose="02020603050405020304" pitchFamily="18" charset="0"/>
                <a:sym typeface="Canva Sans Bold" panose="020B0803030501040103"/>
              </a:rPr>
              <a:t>đầu</a:t>
            </a:r>
            <a:endParaRPr lang="en-US" sz="5590" b="1" dirty="0">
              <a:solidFill>
                <a:schemeClr val="tx1"/>
              </a:solidFill>
              <a:latin typeface="Times New Roman" panose="02020603050405020304" pitchFamily="18" charset="0"/>
              <a:ea typeface="Canva Sans Bold" panose="020B0803030501040103"/>
              <a:cs typeface="Times New Roman" panose="02020603050405020304" pitchFamily="18" charset="0"/>
              <a:sym typeface="Canva Sans Bold" panose="020B0803030501040103"/>
            </a:endParaRPr>
          </a:p>
        </p:txBody>
      </p:sp>
      <p:sp>
        <p:nvSpPr>
          <p:cNvPr id="11" name="TextBox 11">
            <a:extLst>
              <a:ext uri="{FF2B5EF4-FFF2-40B4-BE49-F238E27FC236}">
                <a16:creationId xmlns:a16="http://schemas.microsoft.com/office/drawing/2014/main" id="{9EE76D97-A793-7B95-DB81-6F30F9EEF4B6}"/>
              </a:ext>
            </a:extLst>
          </p:cNvPr>
          <p:cNvSpPr txBox="1"/>
          <p:nvPr/>
        </p:nvSpPr>
        <p:spPr>
          <a:xfrm>
            <a:off x="2819400" y="1562151"/>
            <a:ext cx="7145122" cy="682879"/>
          </a:xfrm>
          <a:prstGeom prst="rect">
            <a:avLst/>
          </a:prstGeom>
        </p:spPr>
        <p:txBody>
          <a:bodyPr wrap="square" lIns="0" tIns="0" rIns="0" bIns="0" rtlCol="0" anchor="t">
            <a:spAutoFit/>
          </a:bodyPr>
          <a:lstStyle/>
          <a:p>
            <a:pPr algn="ctr">
              <a:lnSpc>
                <a:spcPts val="5820"/>
              </a:lnSpc>
              <a:spcBef>
                <a:spcPct val="0"/>
              </a:spcBef>
            </a:pP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Phạm vi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nghiên</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cứu</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của</a:t>
            </a:r>
            <a:r>
              <a:rPr lang="en-US" sz="416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đề</a:t>
            </a:r>
            <a:r>
              <a:rPr lang="en-US" sz="416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sz="4160" b="1" dirty="0" err="1">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tài</a:t>
            </a:r>
            <a:r>
              <a:rPr lang="en-US" sz="4160" b="1" dirty="0">
                <a:solidFill>
                  <a:schemeClr val="tx1"/>
                </a:solidFill>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a:t>
            </a:r>
          </a:p>
        </p:txBody>
      </p:sp>
    </p:spTree>
    <p:extLst>
      <p:ext uri="{BB962C8B-B14F-4D97-AF65-F5344CB8AC3E}">
        <p14:creationId xmlns:p14="http://schemas.microsoft.com/office/powerpoint/2010/main" val="366305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286000" y="342900"/>
            <a:ext cx="8000999" cy="819327"/>
          </a:xfrm>
          <a:prstGeom prst="rect">
            <a:avLst/>
          </a:prstGeom>
        </p:spPr>
        <p:txBody>
          <a:bodyPr wrap="square" lIns="0" tIns="0" rIns="0" bIns="0" rtlCol="0" anchor="t">
            <a:spAutoFit/>
          </a:bodyPr>
          <a:lstStyle/>
          <a:p>
            <a:pPr algn="ctr">
              <a:lnSpc>
                <a:spcPts val="6820"/>
              </a:lnSpc>
            </a:pPr>
            <a:r>
              <a:rPr lang="vi-VN" alt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2</a:t>
            </a:r>
            <a:r>
              <a:rPr 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Tổng</a:t>
            </a:r>
            <a:r>
              <a:rPr 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quan</a:t>
            </a:r>
            <a:r>
              <a:rPr 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nghiên</a:t>
            </a:r>
            <a:r>
              <a:rPr lang="en-US" sz="5500" b="1" dirty="0">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rPr>
              <a:t>cứu</a:t>
            </a:r>
            <a:endParaRPr lang="vi-VN" alt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endParaRPr>
          </a:p>
        </p:txBody>
      </p:sp>
      <p:sp>
        <p:nvSpPr>
          <p:cNvPr id="8" name="TextBox 8"/>
          <p:cNvSpPr txBox="1"/>
          <p:nvPr/>
        </p:nvSpPr>
        <p:spPr>
          <a:xfrm>
            <a:off x="2057400" y="2171700"/>
            <a:ext cx="15869285" cy="8220075"/>
          </a:xfrm>
          <a:prstGeom prst="rect">
            <a:avLst/>
          </a:prstGeom>
        </p:spPr>
        <p:txBody>
          <a:bodyPr wrap="square" lIns="0" tIns="0" rIns="0" bIns="0" rtlCol="0" anchor="t">
            <a:noAutofit/>
          </a:bodyPr>
          <a:lstStyle/>
          <a:p>
            <a:pPr marL="571500" indent="-571500" algn="just">
              <a:lnSpc>
                <a:spcPts val="6545"/>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Ứng dụng công nghệ số trong quản lý bán lẻ là xu hướng cần thiết</a:t>
            </a:r>
            <a:endParaRPr lang="en-US" sz="4000" dirty="0">
              <a:latin typeface="Times New Roman" panose="02020603050405020304" pitchFamily="18" charset="0"/>
              <a:cs typeface="Times New Roman" panose="02020603050405020304" pitchFamily="18" charset="0"/>
            </a:endParaRPr>
          </a:p>
          <a:p>
            <a:pPr marL="571500" indent="-571500" algn="just">
              <a:lnSpc>
                <a:spcPts val="6545"/>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Siêu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thị</a:t>
            </a:r>
            <a:r>
              <a:rPr lang="en-US" sz="4000" dirty="0">
                <a:latin typeface="Times New Roman" panose="02020603050405020304" pitchFamily="18" charset="0"/>
                <a:cs typeface="Times New Roman" panose="02020603050405020304" pitchFamily="18" charset="0"/>
              </a:rPr>
              <a:t> mini </a:t>
            </a:r>
            <a:r>
              <a:rPr lang="en-US" sz="4000" dirty="0" err="1">
                <a:latin typeface="Times New Roman" panose="02020603050405020304" pitchFamily="18" charset="0"/>
                <a:cs typeface="Times New Roman" panose="02020603050405020304" pitchFamily="18" charset="0"/>
              </a:rPr>
              <a:t>cần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hệ</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thống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bán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hàng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gọn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nhẹ</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dễ</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sử</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endParaRPr lang="en-US" sz="4000" dirty="0">
              <a:latin typeface="Times New Roman" panose="02020603050405020304" pitchFamily="18" charset="0"/>
              <a:cs typeface="Times New Roman" panose="02020603050405020304" pitchFamily="18" charset="0"/>
            </a:endParaRPr>
          </a:p>
          <a:p>
            <a:pPr marL="571500" indent="-571500" algn="just">
              <a:lnSpc>
                <a:spcPts val="6545"/>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Đề tài tập trung xây dựng website quản lý siêu thị mini không sử dụng cơ sở dữ liệu</a:t>
            </a:r>
            <a:endParaRPr lang="en-US" sz="4000" dirty="0">
              <a:latin typeface="Times New Roman" panose="02020603050405020304" pitchFamily="18" charset="0"/>
              <a:cs typeface="Times New Roman" panose="02020603050405020304" pitchFamily="18" charset="0"/>
            </a:endParaRPr>
          </a:p>
          <a:p>
            <a:pPr marL="571500" indent="-571500" algn="just">
              <a:lnSpc>
                <a:spcPts val="6545"/>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Hệ</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thống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hoạt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động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ổn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định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giao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diện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thân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thiện</a:t>
            </a:r>
            <a:endParaRPr lang="en-US" sz="4000" dirty="0">
              <a:latin typeface="Times New Roman" panose="02020603050405020304" pitchFamily="18" charset="0"/>
              <a:cs typeface="Times New Roman" panose="02020603050405020304" pitchFamily="18" charset="0"/>
            </a:endParaRPr>
          </a:p>
          <a:p>
            <a:pPr marL="571500" indent="-571500" algn="just">
              <a:lnSpc>
                <a:spcPts val="6545"/>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Phù</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hợp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mục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đích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học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tập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rèn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luyện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kỹ</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năng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lập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trình</a:t>
            </a:r>
            <a:r>
              <a:rPr lang="en-US" sz="4000" dirty="0">
                <a:latin typeface="Times New Roman" panose="02020603050405020304" pitchFamily="18" charset="0"/>
                <a:cs typeface="Times New Roman" panose="02020603050405020304" pitchFamily="18" charset="0"/>
              </a:rPr>
              <a:t> web</a:t>
            </a:r>
            <a:endParaRPr lang="en-US" altLang="en-US" sz="4000" dirty="0">
              <a:solidFill>
                <a:schemeClr val="tx1"/>
              </a:solidFill>
              <a:latin typeface="Times New Roman" panose="02020603050405020304" pitchFamily="18" charset="0"/>
              <a:cs typeface="Times New Roman" panose="02020603050405020304" pitchFamily="18" charset="0"/>
            </a:endParaRPr>
          </a:p>
        </p:txBody>
      </p:sp>
      <p:sp>
        <p:nvSpPr>
          <p:cNvPr id="13" name="Rectangle 4"/>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solidFill>
                <a:schemeClr val="tx1"/>
              </a:solidFill>
            </a:endParaRPr>
          </a:p>
        </p:txBody>
      </p:sp>
      <p:sp>
        <p:nvSpPr>
          <p:cNvPr id="2" name="Text Box 1"/>
          <p:cNvSpPr txBox="1"/>
          <p:nvPr/>
        </p:nvSpPr>
        <p:spPr>
          <a:xfrm>
            <a:off x="2286000" y="1334135"/>
            <a:ext cx="8153399" cy="775212"/>
          </a:xfrm>
          <a:prstGeom prst="rect">
            <a:avLst/>
          </a:prstGeom>
          <a:noFill/>
        </p:spPr>
        <p:txBody>
          <a:bodyPr wrap="square" rtlCol="0" anchor="t">
            <a:spAutoFit/>
          </a:bodyPr>
          <a:lstStyle/>
          <a:p>
            <a:pPr algn="ctr">
              <a:lnSpc>
                <a:spcPts val="5820"/>
              </a:lnSpc>
              <a:spcBef>
                <a:spcPct val="0"/>
              </a:spcBef>
            </a:pPr>
            <a:r>
              <a:rPr lang="en-US" alt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Tổng</a:t>
            </a:r>
            <a:r>
              <a:rPr lang="en-US" alt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alt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quan</a:t>
            </a:r>
            <a:r>
              <a:rPr lang="en-US" alt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alt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về</a:t>
            </a:r>
            <a:r>
              <a:rPr lang="en-US" alt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alt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vấn</a:t>
            </a:r>
            <a:r>
              <a:rPr lang="en-US" alt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alt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đề</a:t>
            </a:r>
            <a:r>
              <a:rPr lang="en-US" alt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alt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nghiên</a:t>
            </a:r>
            <a:r>
              <a:rPr lang="en-US" alt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 </a:t>
            </a:r>
            <a:r>
              <a:rPr lang="en-US" altLang="en-US" sz="4160" b="1" dirty="0" err="1">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cứu</a:t>
            </a:r>
            <a:r>
              <a:rPr lang="en-US" sz="4160" b="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8C882-6F0D-AFD1-C889-296000ACC5CC}"/>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16770AE3-B271-8AAC-C287-5B92AA378526}"/>
              </a:ext>
            </a:extLst>
          </p:cNvPr>
          <p:cNvSpPr txBox="1"/>
          <p:nvPr/>
        </p:nvSpPr>
        <p:spPr>
          <a:xfrm>
            <a:off x="2057400" y="2171700"/>
            <a:ext cx="15869285" cy="8220075"/>
          </a:xfrm>
          <a:prstGeom prst="rect">
            <a:avLst/>
          </a:prstGeom>
        </p:spPr>
        <p:txBody>
          <a:bodyPr wrap="square" lIns="0" tIns="0" rIns="0" bIns="0" rtlCol="0" anchor="t">
            <a:noAutofit/>
          </a:bodyPr>
          <a:lstStyle/>
          <a:p>
            <a:pPr algn="just">
              <a:lnSpc>
                <a:spcPts val="6545"/>
              </a:lnSpc>
            </a:pPr>
            <a:endParaRPr lang="en-US" altLang="en-US" sz="4000" dirty="0">
              <a:solidFill>
                <a:schemeClr val="tx1"/>
              </a:solidFill>
              <a:latin typeface="Times New Roman" panose="02020603050405020304" pitchFamily="18" charset="0"/>
              <a:cs typeface="Times New Roman" panose="02020603050405020304" pitchFamily="18" charset="0"/>
            </a:endParaRPr>
          </a:p>
        </p:txBody>
      </p:sp>
      <p:sp>
        <p:nvSpPr>
          <p:cNvPr id="13" name="Rectangle 4">
            <a:extLst>
              <a:ext uri="{FF2B5EF4-FFF2-40B4-BE49-F238E27FC236}">
                <a16:creationId xmlns:a16="http://schemas.microsoft.com/office/drawing/2014/main" id="{7DE567DE-5AD3-A8B8-323F-8AA1E62B434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solidFill>
                <a:schemeClr val="tx1"/>
              </a:solidFill>
            </a:endParaRPr>
          </a:p>
        </p:txBody>
      </p:sp>
      <p:pic>
        <p:nvPicPr>
          <p:cNvPr id="5" name="Picture 4">
            <a:extLst>
              <a:ext uri="{FF2B5EF4-FFF2-40B4-BE49-F238E27FC236}">
                <a16:creationId xmlns:a16="http://schemas.microsoft.com/office/drawing/2014/main" id="{4C8ED833-0B58-32B3-5581-D258A555D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034584" cy="10287927"/>
          </a:xfrm>
          <a:prstGeom prst="rect">
            <a:avLst/>
          </a:prstGeom>
        </p:spPr>
      </p:pic>
    </p:spTree>
    <p:extLst>
      <p:ext uri="{BB962C8B-B14F-4D97-AF65-F5344CB8AC3E}">
        <p14:creationId xmlns:p14="http://schemas.microsoft.com/office/powerpoint/2010/main" val="414301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438401" y="342900"/>
            <a:ext cx="7772400" cy="819327"/>
          </a:xfrm>
          <a:prstGeom prst="rect">
            <a:avLst/>
          </a:prstGeom>
        </p:spPr>
        <p:txBody>
          <a:bodyPr wrap="square" lIns="0" tIns="0" rIns="0" bIns="0" rtlCol="0" anchor="t">
            <a:spAutoFit/>
          </a:bodyPr>
          <a:lstStyle/>
          <a:p>
            <a:pPr algn="ctr">
              <a:lnSpc>
                <a:spcPts val="6820"/>
              </a:lnSpc>
            </a:pPr>
            <a:r>
              <a:rPr lang="vi-VN" altLang="en-US" sz="550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2</a:t>
            </a:r>
            <a:r>
              <a:rPr lang="en-US" sz="550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latin typeface="Times New Roman" panose="02020603050405020304" pitchFamily="18" charset="0"/>
                <a:ea typeface="Agrandir Heavy" panose="00000500000000000000"/>
                <a:cs typeface="Times New Roman" panose="02020603050405020304" pitchFamily="18" charset="0"/>
                <a:sym typeface="Agrandir Heavy" panose="00000500000000000000"/>
              </a:rPr>
              <a:t>Tổng</a:t>
            </a:r>
            <a:r>
              <a:rPr lang="en-US" sz="550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latin typeface="Times New Roman" panose="02020603050405020304" pitchFamily="18" charset="0"/>
                <a:ea typeface="Agrandir Heavy" panose="00000500000000000000"/>
                <a:cs typeface="Times New Roman" panose="02020603050405020304" pitchFamily="18" charset="0"/>
                <a:sym typeface="Agrandir Heavy" panose="00000500000000000000"/>
              </a:rPr>
              <a:t>quan</a:t>
            </a:r>
            <a:r>
              <a:rPr lang="en-US" sz="550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latin typeface="Times New Roman" panose="02020603050405020304" pitchFamily="18" charset="0"/>
                <a:ea typeface="Agrandir Heavy" panose="00000500000000000000"/>
                <a:cs typeface="Times New Roman" panose="02020603050405020304" pitchFamily="18" charset="0"/>
                <a:sym typeface="Agrandir Heavy" panose="00000500000000000000"/>
              </a:rPr>
              <a:t>nghiên</a:t>
            </a:r>
            <a:r>
              <a:rPr lang="en-US" sz="550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sz="5500" b="1" dirty="0" err="1">
                <a:latin typeface="Times New Roman" panose="02020603050405020304" pitchFamily="18" charset="0"/>
                <a:ea typeface="Agrandir Heavy" panose="00000500000000000000"/>
                <a:cs typeface="Times New Roman" panose="02020603050405020304" pitchFamily="18" charset="0"/>
                <a:sym typeface="Agrandir Heavy" panose="00000500000000000000"/>
              </a:rPr>
              <a:t>cứu</a:t>
            </a:r>
            <a:endParaRPr lang="vi-VN" altLang="en-US" sz="5500" b="1" dirty="0" err="1">
              <a:solidFill>
                <a:schemeClr val="tx1"/>
              </a:solidFill>
              <a:latin typeface="Times New Roman" panose="02020603050405020304" pitchFamily="18" charset="0"/>
              <a:ea typeface="Agrandir Heavy" panose="00000500000000000000"/>
              <a:cs typeface="Times New Roman" panose="02020603050405020304" pitchFamily="18" charset="0"/>
              <a:sym typeface="Agrandir Heavy" panose="00000500000000000000"/>
            </a:endParaRPr>
          </a:p>
        </p:txBody>
      </p:sp>
      <p:sp>
        <p:nvSpPr>
          <p:cNvPr id="8" name="TextBox 8"/>
          <p:cNvSpPr txBox="1"/>
          <p:nvPr/>
        </p:nvSpPr>
        <p:spPr>
          <a:xfrm>
            <a:off x="2133600" y="1943100"/>
            <a:ext cx="16078200" cy="8220075"/>
          </a:xfrm>
          <a:prstGeom prst="rect">
            <a:avLst/>
          </a:prstGeom>
        </p:spPr>
        <p:txBody>
          <a:bodyPr wrap="square" lIns="0" tIns="0" rIns="0" bIns="0" rtlCol="0" anchor="t">
            <a:noAutofit/>
          </a:bodyPr>
          <a:lstStyle/>
          <a:p>
            <a:pPr marL="571500" indent="-571500" algn="just">
              <a:lnSpc>
                <a:spcPts val="6545"/>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Chuỗi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siêu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thị</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bán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lẻ</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thực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hàng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tiêu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dùng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lớn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tại</a:t>
            </a:r>
            <a:r>
              <a:rPr lang="en-US" sz="4000" dirty="0">
                <a:latin typeface="Times New Roman" panose="02020603050405020304" pitchFamily="18" charset="0"/>
                <a:cs typeface="Times New Roman" panose="02020603050405020304" pitchFamily="18" charset="0"/>
              </a:rPr>
              <a:t> Việt Nam</a:t>
            </a:r>
          </a:p>
          <a:p>
            <a:pPr marL="571500" indent="-571500" algn="just">
              <a:lnSpc>
                <a:spcPts val="6545"/>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Hoạt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động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theo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mô</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hình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siêu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thị</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hiện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đại</a:t>
            </a:r>
            <a:endParaRPr lang="en-US" sz="40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Website hỗ trợ:</a:t>
            </a:r>
          </a:p>
          <a:p>
            <a:pPr marL="571500" indent="-571500">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Cung cấp thông tin sản phẩm</a:t>
            </a:r>
          </a:p>
          <a:p>
            <a:pPr marL="571500" indent="-571500">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Đặt hàng trực tuyến, giao hàng tận nơi</a:t>
            </a:r>
          </a:p>
          <a:p>
            <a:pPr marL="571500" indent="-571500">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Đặc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điểm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nổi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bật</a:t>
            </a:r>
            <a:r>
              <a:rPr lang="en-US" sz="40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Danh </a:t>
            </a:r>
            <a:r>
              <a:rPr lang="en-US" sz="4000" dirty="0" err="1">
                <a:latin typeface="Times New Roman" panose="02020603050405020304" pitchFamily="18" charset="0"/>
                <a:cs typeface="Times New Roman" panose="02020603050405020304" pitchFamily="18" charset="0"/>
              </a:rPr>
              <a:t>mục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dạng</a:t>
            </a:r>
            <a:endParaRPr lang="en-US" sz="40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Hiển </a:t>
            </a:r>
            <a:r>
              <a:rPr lang="en-US" sz="4000" dirty="0" err="1">
                <a:latin typeface="Times New Roman" panose="02020603050405020304" pitchFamily="18" charset="0"/>
                <a:cs typeface="Times New Roman" panose="02020603050405020304" pitchFamily="18" charset="0"/>
              </a:rPr>
              <a:t>thị</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đầy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đủ</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giá</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hình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ảnh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mô</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tả</a:t>
            </a:r>
            <a:endParaRPr lang="en-US" sz="40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Giao </a:t>
            </a:r>
            <a:r>
              <a:rPr lang="en-US" sz="4000" dirty="0" err="1">
                <a:latin typeface="Times New Roman" panose="02020603050405020304" pitchFamily="18" charset="0"/>
                <a:cs typeface="Times New Roman" panose="02020603050405020304" pitchFamily="18" charset="0"/>
              </a:rPr>
              <a:t>diện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trực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quan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dễ</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sử</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trên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nhiều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thiết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bị</a:t>
            </a:r>
            <a:endParaRPr lang="en-US" sz="4000" dirty="0">
              <a:latin typeface="Times New Roman" panose="02020603050405020304" pitchFamily="18" charset="0"/>
              <a:cs typeface="Times New Roman" panose="02020603050405020304" pitchFamily="18" charset="0"/>
            </a:endParaRPr>
          </a:p>
          <a:p>
            <a:pPr marL="571500" indent="-571500" algn="just">
              <a:lnSpc>
                <a:spcPts val="6545"/>
              </a:lnSpc>
              <a:buFont typeface="Arial" panose="020B0604020202020204" pitchFamily="34" charset="0"/>
              <a:buChar char="•"/>
            </a:pPr>
            <a:endParaRPr lang="en-US" altLang="en-US" sz="4000" dirty="0">
              <a:solidFill>
                <a:schemeClr val="tx1"/>
              </a:solidFill>
              <a:latin typeface="Times New Roman" panose="02020603050405020304" pitchFamily="18" charset="0"/>
              <a:cs typeface="Times New Roman" panose="02020603050405020304" pitchFamily="18" charset="0"/>
            </a:endParaRPr>
          </a:p>
        </p:txBody>
      </p:sp>
      <p:sp>
        <p:nvSpPr>
          <p:cNvPr id="13" name="Rectangle 4"/>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solidFill>
                <a:schemeClr val="tx1"/>
              </a:solidFill>
            </a:endParaRPr>
          </a:p>
        </p:txBody>
      </p:sp>
      <p:sp>
        <p:nvSpPr>
          <p:cNvPr id="3" name="Text Box 2"/>
          <p:cNvSpPr txBox="1"/>
          <p:nvPr/>
        </p:nvSpPr>
        <p:spPr>
          <a:xfrm>
            <a:off x="2438400" y="1217295"/>
            <a:ext cx="6705600" cy="775212"/>
          </a:xfrm>
          <a:prstGeom prst="rect">
            <a:avLst/>
          </a:prstGeom>
          <a:noFill/>
        </p:spPr>
        <p:txBody>
          <a:bodyPr wrap="square" rtlCol="0" anchor="t">
            <a:spAutoFit/>
          </a:bodyPr>
          <a:lstStyle/>
          <a:p>
            <a:pPr algn="ctr">
              <a:lnSpc>
                <a:spcPts val="5820"/>
              </a:lnSpc>
              <a:spcBef>
                <a:spcPct val="0"/>
              </a:spcBef>
            </a:pPr>
            <a:r>
              <a:rPr lang="en-US" altLang="en-US" sz="416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Website </a:t>
            </a:r>
            <a:r>
              <a:rPr lang="en-US" altLang="en-US" sz="4160" b="1" dirty="0" err="1">
                <a:latin typeface="Times New Roman" panose="02020603050405020304" pitchFamily="18" charset="0"/>
                <a:ea typeface="Agrandir Heavy" panose="00000500000000000000"/>
                <a:cs typeface="Times New Roman" panose="02020603050405020304" pitchFamily="18" charset="0"/>
                <a:sym typeface="Agrandir Heavy" panose="00000500000000000000"/>
              </a:rPr>
              <a:t>Bách</a:t>
            </a:r>
            <a:r>
              <a:rPr lang="en-US" altLang="en-US" sz="416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r>
              <a:rPr lang="en-US" altLang="en-US" sz="4160" b="1" dirty="0" err="1">
                <a:latin typeface="Times New Roman" panose="02020603050405020304" pitchFamily="18" charset="0"/>
                <a:ea typeface="Agrandir Heavy" panose="00000500000000000000"/>
                <a:cs typeface="Times New Roman" panose="02020603050405020304" pitchFamily="18" charset="0"/>
                <a:sym typeface="Agrandir Heavy" panose="00000500000000000000"/>
              </a:rPr>
              <a:t>Hóa</a:t>
            </a:r>
            <a:r>
              <a:rPr lang="en-US" altLang="en-US" sz="416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 Xanh</a:t>
            </a:r>
            <a:r>
              <a:rPr lang="vi-VN" altLang="en-US" sz="4160" b="1" dirty="0">
                <a:latin typeface="Times New Roman" panose="02020603050405020304" pitchFamily="18" charset="0"/>
                <a:ea typeface="Agrandir Heavy" panose="00000500000000000000"/>
                <a:cs typeface="Times New Roman" panose="02020603050405020304" pitchFamily="18" charset="0"/>
                <a:sym typeface="Agrandir Heavy" panose="00000500000000000000"/>
              </a:rPr>
              <a:t> :</a:t>
            </a:r>
            <a:endParaRPr lang="en-US" sz="4160" b="1" i="1" dirty="0">
              <a:latin typeface="Times New Roman" panose="02020603050405020304" pitchFamily="18" charset="0"/>
              <a:ea typeface="Canva Sans Italics" panose="020B0503030501040103"/>
              <a:cs typeface="Times New Roman" panose="02020603050405020304" pitchFamily="18" charset="0"/>
              <a:sym typeface="Canva Sans Italics" panose="020B05030305010401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106</TotalTime>
  <Words>1505</Words>
  <Application>Microsoft Office PowerPoint</Application>
  <PresentationFormat>Custom</PresentationFormat>
  <Paragraphs>152</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Corbel</vt:lpstr>
      <vt:lpstr>Times New Roman</vt:lpstr>
      <vt:lpstr>Calibri</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Modern Green Technology Presentation</dc:title>
  <dc:creator>PC</dc:creator>
  <cp:lastModifiedBy>84816292918</cp:lastModifiedBy>
  <cp:revision>24</cp:revision>
  <dcterms:created xsi:type="dcterms:W3CDTF">2006-08-16T00:00:00Z</dcterms:created>
  <dcterms:modified xsi:type="dcterms:W3CDTF">2026-01-05T09:24:28Z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D151C01A302144C8BF54B20E265C3CA9_13</vt:lpwstr>
  </property>
  <property fmtid="{D5CDD505-2E9C-101B-9397-08002B2CF9AE}" pid="3" name="KSOProductBuildVer">
    <vt:lpwstr>1033-12.2.0.23196</vt:lpwstr>
  </property>
</Properties>
</file>